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41"/>
  </p:notesMasterIdLst>
  <p:handoutMasterIdLst>
    <p:handoutMasterId r:id="rId42"/>
  </p:handoutMasterIdLst>
  <p:sldIdLst>
    <p:sldId id="344" r:id="rId2"/>
    <p:sldId id="322" r:id="rId3"/>
    <p:sldId id="325" r:id="rId4"/>
    <p:sldId id="346" r:id="rId5"/>
    <p:sldId id="347" r:id="rId6"/>
    <p:sldId id="349" r:id="rId7"/>
    <p:sldId id="355" r:id="rId8"/>
    <p:sldId id="356" r:id="rId9"/>
    <p:sldId id="357" r:id="rId10"/>
    <p:sldId id="358" r:id="rId11"/>
    <p:sldId id="377" r:id="rId12"/>
    <p:sldId id="398" r:id="rId13"/>
    <p:sldId id="399" r:id="rId14"/>
    <p:sldId id="400" r:id="rId15"/>
    <p:sldId id="401" r:id="rId16"/>
    <p:sldId id="402" r:id="rId17"/>
    <p:sldId id="396" r:id="rId18"/>
    <p:sldId id="403" r:id="rId19"/>
    <p:sldId id="393" r:id="rId20"/>
    <p:sldId id="404" r:id="rId21"/>
    <p:sldId id="405" r:id="rId22"/>
    <p:sldId id="406" r:id="rId23"/>
    <p:sldId id="407" r:id="rId24"/>
    <p:sldId id="408" r:id="rId25"/>
    <p:sldId id="421" r:id="rId26"/>
    <p:sldId id="415" r:id="rId27"/>
    <p:sldId id="419" r:id="rId28"/>
    <p:sldId id="416" r:id="rId29"/>
    <p:sldId id="417" r:id="rId30"/>
    <p:sldId id="420" r:id="rId31"/>
    <p:sldId id="418" r:id="rId32"/>
    <p:sldId id="410" r:id="rId33"/>
    <p:sldId id="422" r:id="rId34"/>
    <p:sldId id="390" r:id="rId35"/>
    <p:sldId id="352" r:id="rId36"/>
    <p:sldId id="389" r:id="rId37"/>
    <p:sldId id="391" r:id="rId38"/>
    <p:sldId id="423" r:id="rId39"/>
    <p:sldId id="269" r:id="rId40"/>
  </p:sldIdLst>
  <p:sldSz cx="9144000" cy="6858000" type="screen4x3"/>
  <p:notesSz cx="6858000" cy="9144000"/>
  <p:custDataLst>
    <p:tags r:id="rId44"/>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640C"/>
    <a:srgbClr val="4169D7"/>
    <a:srgbClr val="E7564F"/>
    <a:srgbClr val="F46107"/>
    <a:srgbClr val="E12920"/>
    <a:srgbClr val="C3E432"/>
    <a:srgbClr val="E2E41A"/>
    <a:srgbClr val="E42235"/>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4" autoAdjust="0"/>
    <p:restoredTop sz="84141" autoAdjust="0"/>
  </p:normalViewPr>
  <p:slideViewPr>
    <p:cSldViewPr snapToGrid="0" snapToObjects="1">
      <p:cViewPr varScale="1">
        <p:scale>
          <a:sx n="76" d="100"/>
          <a:sy n="76" d="100"/>
        </p:scale>
        <p:origin x="-1320" y="-112"/>
      </p:cViewPr>
      <p:guideLst>
        <p:guide orient="horz" pos="1470"/>
        <p:guide pos="1712"/>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200" d="100"/>
          <a:sy n="200" d="100"/>
        </p:scale>
        <p:origin x="-480" y="4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tags" Target="tags/tag1.xml"/><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9DB3518A-4B55-AE44-AE6C-BB3BCF24E748}" type="datetime1">
              <a:rPr lang="en-US"/>
              <a:pPr>
                <a:defRPr/>
              </a:pPr>
              <a:t>4/29/16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FAF59276-EAC8-2D47-9F08-8643C774D370}" type="slidenum">
              <a:rPr lang="en-US"/>
              <a:pPr>
                <a:defRPr/>
              </a:pPr>
              <a:t>‹#›</a:t>
            </a:fld>
            <a:endParaRPr lang="en-US"/>
          </a:p>
        </p:txBody>
      </p:sp>
    </p:spTree>
    <p:extLst>
      <p:ext uri="{BB962C8B-B14F-4D97-AF65-F5344CB8AC3E}">
        <p14:creationId xmlns:p14="http://schemas.microsoft.com/office/powerpoint/2010/main" val="2505256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A3F8B293-4BB5-7B43-9483-3921BA569E2B}" type="datetime1">
              <a:rPr lang="en-US"/>
              <a:pPr>
                <a:defRPr/>
              </a:pPr>
              <a:t>4/29/16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C238F3AB-CE5B-CB44-B99C-326645F43C51}" type="slidenum">
              <a:rPr lang="en-US"/>
              <a:pPr>
                <a:defRPr/>
              </a:pPr>
              <a:t>‹#›</a:t>
            </a:fld>
            <a:endParaRPr lang="en-US"/>
          </a:p>
        </p:txBody>
      </p:sp>
    </p:spTree>
    <p:extLst>
      <p:ext uri="{BB962C8B-B14F-4D97-AF65-F5344CB8AC3E}">
        <p14:creationId xmlns:p14="http://schemas.microsoft.com/office/powerpoint/2010/main" val="253889215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pitchFamily="-110"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2</a:t>
            </a:fld>
            <a:endParaRPr lang="en-US"/>
          </a:p>
        </p:txBody>
      </p:sp>
    </p:spTree>
    <p:extLst>
      <p:ext uri="{BB962C8B-B14F-4D97-AF65-F5344CB8AC3E}">
        <p14:creationId xmlns:p14="http://schemas.microsoft.com/office/powerpoint/2010/main" val="1339157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3</a:t>
            </a:fld>
            <a:endParaRPr lang="en-US"/>
          </a:p>
        </p:txBody>
      </p:sp>
    </p:spTree>
    <p:extLst>
      <p:ext uri="{BB962C8B-B14F-4D97-AF65-F5344CB8AC3E}">
        <p14:creationId xmlns:p14="http://schemas.microsoft.com/office/powerpoint/2010/main" val="1130730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ＭＳ Ｐゴシック" pitchFamily="-110" charset="-128"/>
                <a:cs typeface="ＭＳ Ｐゴシック" pitchFamily="-110" charset="-128"/>
              </a:rPr>
              <a:t>G2 or (GAP 2 phase)</a:t>
            </a:r>
            <a:endParaRPr lang="en-US" sz="1200" kern="1200" dirty="0" smtClean="0">
              <a:solidFill>
                <a:schemeClr val="tx1"/>
              </a:solidFill>
              <a:latin typeface="+mn-lt"/>
              <a:ea typeface="ＭＳ Ｐゴシック" pitchFamily="-110" charset="-128"/>
              <a:cs typeface="ＭＳ Ｐゴシック" pitchFamily="-110" charset="-128"/>
            </a:endParaRPr>
          </a:p>
          <a:p>
            <a:r>
              <a:rPr lang="en-US" sz="1200" kern="1200" dirty="0" smtClean="0">
                <a:solidFill>
                  <a:schemeClr val="tx1"/>
                </a:solidFill>
                <a:latin typeface="+mn-lt"/>
                <a:ea typeface="ＭＳ Ｐゴシック" pitchFamily="-110" charset="-128"/>
                <a:cs typeface="ＭＳ Ｐゴシック" pitchFamily="-110" charset="-128"/>
              </a:rPr>
              <a:t>We think the cell is assembling the machinery for cell division in this phase, which takes about 4 hours, but we’re not sure because not all cells have a G2 phase. But it is believed that the remaining proteins necessary for mitosis (that aren’t made in S phase) are made in this phase.</a:t>
            </a:r>
          </a:p>
          <a:p>
            <a:r>
              <a:rPr lang="en-US" sz="1200" b="1" u="sng" kern="1200" dirty="0" smtClean="0">
                <a:solidFill>
                  <a:schemeClr val="tx1"/>
                </a:solidFill>
                <a:latin typeface="+mn-lt"/>
                <a:ea typeface="ＭＳ Ｐゴシック" pitchFamily="-110" charset="-128"/>
                <a:cs typeface="ＭＳ Ｐゴシック" pitchFamily="-110" charset="-128"/>
              </a:rPr>
              <a:t>Slide 10</a:t>
            </a:r>
            <a:endParaRPr lang="en-US" sz="1200" kern="1200" dirty="0" smtClean="0">
              <a:solidFill>
                <a:schemeClr val="tx1"/>
              </a:solidFill>
              <a:latin typeface="+mn-lt"/>
              <a:ea typeface="ＭＳ Ｐゴシック" pitchFamily="-110" charset="-128"/>
              <a:cs typeface="ＭＳ Ｐゴシック" pitchFamily="-110" charset="-128"/>
            </a:endParaRPr>
          </a:p>
          <a:p>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ＭＳ Ｐゴシック" pitchFamily="-110" charset="-128"/>
                <a:cs typeface="ＭＳ Ｐゴシック" pitchFamily="-110" charset="-128"/>
              </a:rPr>
              <a:t>Ask students: “What happens during mitosis?”</a:t>
            </a:r>
          </a:p>
          <a:p>
            <a:pPr lvl="0"/>
            <a:r>
              <a:rPr lang="en-US" sz="1200" kern="1200" dirty="0" smtClean="0">
                <a:solidFill>
                  <a:schemeClr val="tx1"/>
                </a:solidFill>
                <a:latin typeface="+mn-lt"/>
                <a:ea typeface="ＭＳ Ｐゴシック" pitchFamily="-110" charset="-128"/>
                <a:cs typeface="ＭＳ Ｐゴシック" pitchFamily="-110" charset="-128"/>
              </a:rPr>
              <a:t>The cell makes two daughter cells and transfers</a:t>
            </a:r>
            <a:r>
              <a:rPr lang="en-US" sz="1200" kern="1200" baseline="0" dirty="0" smtClean="0">
                <a:solidFill>
                  <a:schemeClr val="tx1"/>
                </a:solidFill>
                <a:latin typeface="+mn-lt"/>
                <a:ea typeface="ＭＳ Ｐゴシック" pitchFamily="-110" charset="-128"/>
                <a:cs typeface="ＭＳ Ｐゴシック" pitchFamily="-110" charset="-128"/>
              </a:rPr>
              <a:t> full set of </a:t>
            </a:r>
            <a:r>
              <a:rPr lang="en-US" sz="1200" kern="1200" dirty="0" smtClean="0">
                <a:solidFill>
                  <a:schemeClr val="tx1"/>
                </a:solidFill>
                <a:latin typeface="+mn-lt"/>
                <a:ea typeface="ＭＳ Ｐゴシック" pitchFamily="-110" charset="-128"/>
                <a:cs typeface="ＭＳ Ｐゴシック" pitchFamily="-110" charset="-128"/>
              </a:rPr>
              <a:t>chromosomes to each.</a:t>
            </a:r>
          </a:p>
          <a:p>
            <a:pPr lvl="0"/>
            <a:r>
              <a:rPr lang="en-US" sz="1200" kern="1200" dirty="0" smtClean="0">
                <a:solidFill>
                  <a:schemeClr val="tx1"/>
                </a:solidFill>
                <a:latin typeface="+mn-lt"/>
                <a:ea typeface="ＭＳ Ｐゴシック" pitchFamily="-110" charset="-128"/>
                <a:cs typeface="ＭＳ Ｐゴシック" pitchFamily="-110" charset="-128"/>
              </a:rPr>
              <a:t>Students should know the four phases of mitosis, and that their role is to separate the duplicated chromosomes into two daughter cells, but for our purposes its not necessary to memorize each of the phases in detail. </a:t>
            </a:r>
          </a:p>
          <a:p>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23</a:t>
            </a:fld>
            <a:endParaRPr lang="en-US"/>
          </a:p>
        </p:txBody>
      </p:sp>
    </p:spTree>
    <p:extLst>
      <p:ext uri="{BB962C8B-B14F-4D97-AF65-F5344CB8AC3E}">
        <p14:creationId xmlns:p14="http://schemas.microsoft.com/office/powerpoint/2010/main" val="3385990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35</a:t>
            </a:fld>
            <a:endParaRPr lang="en-US"/>
          </a:p>
        </p:txBody>
      </p:sp>
    </p:spTree>
    <p:extLst>
      <p:ext uri="{BB962C8B-B14F-4D97-AF65-F5344CB8AC3E}">
        <p14:creationId xmlns:p14="http://schemas.microsoft.com/office/powerpoint/2010/main" val="1131865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36</a:t>
            </a:fld>
            <a:endParaRPr lang="en-US"/>
          </a:p>
        </p:txBody>
      </p:sp>
    </p:spTree>
    <p:extLst>
      <p:ext uri="{BB962C8B-B14F-4D97-AF65-F5344CB8AC3E}">
        <p14:creationId xmlns:p14="http://schemas.microsoft.com/office/powerpoint/2010/main" val="1131865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39</a:t>
            </a:fld>
            <a:endParaRPr lang="en-US"/>
          </a:p>
        </p:txBody>
      </p:sp>
    </p:spTree>
    <p:extLst>
      <p:ext uri="{BB962C8B-B14F-4D97-AF65-F5344CB8AC3E}">
        <p14:creationId xmlns:p14="http://schemas.microsoft.com/office/powerpoint/2010/main" val="3161158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A5777FD-9432-D948-B35F-9B7BD5FDF8A1}" type="datetime1">
              <a:rPr lang="en-US" smtClean="0"/>
              <a:pPr>
                <a:defRPr/>
              </a:pPr>
              <a:t>4/29/16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AAB5B1-00BC-F24C-BCEC-280088855D52}" type="slidenum">
              <a:rPr lang="en-US" smtClean="0"/>
              <a:pPr>
                <a:defRPr/>
              </a:pPr>
              <a:t>‹#›</a:t>
            </a:fld>
            <a:endParaRPr lang="en-US"/>
          </a:p>
        </p:txBody>
      </p:sp>
    </p:spTree>
    <p:extLst>
      <p:ext uri="{BB962C8B-B14F-4D97-AF65-F5344CB8AC3E}">
        <p14:creationId xmlns:p14="http://schemas.microsoft.com/office/powerpoint/2010/main" val="1784242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06F2DC-6832-8E41-AC2E-3AF4D3AEB5C9}" type="datetime1">
              <a:rPr lang="en-US" smtClean="0"/>
              <a:pPr>
                <a:defRPr/>
              </a:pPr>
              <a:t>4/29/16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3CD768-44BE-6743-A8B9-166A0DAFD29B}" type="slidenum">
              <a:rPr lang="en-US" smtClean="0"/>
              <a:pPr>
                <a:defRPr/>
              </a:pPr>
              <a:t>‹#›</a:t>
            </a:fld>
            <a:endParaRPr lang="en-US"/>
          </a:p>
        </p:txBody>
      </p:sp>
    </p:spTree>
    <p:extLst>
      <p:ext uri="{BB962C8B-B14F-4D97-AF65-F5344CB8AC3E}">
        <p14:creationId xmlns:p14="http://schemas.microsoft.com/office/powerpoint/2010/main" val="644806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C48182-9AA4-0743-923D-82C285352A06}" type="datetime1">
              <a:rPr lang="en-US" smtClean="0"/>
              <a:pPr>
                <a:defRPr/>
              </a:pPr>
              <a:t>4/29/16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6E6E90-B66E-9446-803C-8BA15407D21F}" type="slidenum">
              <a:rPr lang="en-US" smtClean="0"/>
              <a:pPr>
                <a:defRPr/>
              </a:pPr>
              <a:t>‹#›</a:t>
            </a:fld>
            <a:endParaRPr lang="en-US"/>
          </a:p>
        </p:txBody>
      </p:sp>
    </p:spTree>
    <p:extLst>
      <p:ext uri="{BB962C8B-B14F-4D97-AF65-F5344CB8AC3E}">
        <p14:creationId xmlns:p14="http://schemas.microsoft.com/office/powerpoint/2010/main" val="1319356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3FCE7A9-800B-2E4E-A043-9B5691CC9FA1}" type="datetime1">
              <a:rPr lang="en-US" smtClean="0"/>
              <a:pPr>
                <a:defRPr/>
              </a:pPr>
              <a:t>4/29/16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62B316-9619-6B4E-B1F0-FEF328F2B9E0}" type="slidenum">
              <a:rPr lang="en-US" smtClean="0"/>
              <a:pPr>
                <a:defRPr/>
              </a:pPr>
              <a:t>‹#›</a:t>
            </a:fld>
            <a:endParaRPr lang="en-US"/>
          </a:p>
        </p:txBody>
      </p:sp>
    </p:spTree>
    <p:extLst>
      <p:ext uri="{BB962C8B-B14F-4D97-AF65-F5344CB8AC3E}">
        <p14:creationId xmlns:p14="http://schemas.microsoft.com/office/powerpoint/2010/main" val="1815257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6A8F243-EC49-7C46-9BC8-A818147A19FB}" type="datetime1">
              <a:rPr lang="en-US" smtClean="0"/>
              <a:pPr>
                <a:defRPr/>
              </a:pPr>
              <a:t>4/29/16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EECEF4-70FA-7C49-9E9C-054C23DA1F61}" type="slidenum">
              <a:rPr lang="en-US" smtClean="0"/>
              <a:pPr>
                <a:defRPr/>
              </a:pPr>
              <a:t>‹#›</a:t>
            </a:fld>
            <a:endParaRPr lang="en-US"/>
          </a:p>
        </p:txBody>
      </p:sp>
    </p:spTree>
    <p:extLst>
      <p:ext uri="{BB962C8B-B14F-4D97-AF65-F5344CB8AC3E}">
        <p14:creationId xmlns:p14="http://schemas.microsoft.com/office/powerpoint/2010/main" val="2615073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0168720-4AE0-5847-B11F-DEF5AF537B8F}" type="datetime1">
              <a:rPr lang="en-US" smtClean="0"/>
              <a:pPr>
                <a:defRPr/>
              </a:pPr>
              <a:t>4/29/16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16C786-7364-A040-B2E9-EDCE5FBC182B}" type="slidenum">
              <a:rPr lang="en-US" smtClean="0"/>
              <a:pPr>
                <a:defRPr/>
              </a:pPr>
              <a:t>‹#›</a:t>
            </a:fld>
            <a:endParaRPr lang="en-US"/>
          </a:p>
        </p:txBody>
      </p:sp>
    </p:spTree>
    <p:extLst>
      <p:ext uri="{BB962C8B-B14F-4D97-AF65-F5344CB8AC3E}">
        <p14:creationId xmlns:p14="http://schemas.microsoft.com/office/powerpoint/2010/main" val="2717930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F23F585-28E5-C545-9306-FD069836D8D2}" type="datetime1">
              <a:rPr lang="en-US" smtClean="0"/>
              <a:pPr>
                <a:defRPr/>
              </a:pPr>
              <a:t>4/29/16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ACE9325-A65C-7345-837C-B4A8AEE58D34}" type="slidenum">
              <a:rPr lang="en-US" smtClean="0"/>
              <a:pPr>
                <a:defRPr/>
              </a:pPr>
              <a:t>‹#›</a:t>
            </a:fld>
            <a:endParaRPr lang="en-US"/>
          </a:p>
        </p:txBody>
      </p:sp>
    </p:spTree>
    <p:extLst>
      <p:ext uri="{BB962C8B-B14F-4D97-AF65-F5344CB8AC3E}">
        <p14:creationId xmlns:p14="http://schemas.microsoft.com/office/powerpoint/2010/main" val="2596676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ACE5BB6-28DD-B24F-8555-4BD5AE3B47FC}" type="datetime1">
              <a:rPr lang="en-US" smtClean="0"/>
              <a:pPr>
                <a:defRPr/>
              </a:pPr>
              <a:t>4/29/16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0D07FB3-F15E-8345-836A-94D8C3ED733F}" type="slidenum">
              <a:rPr lang="en-US" smtClean="0"/>
              <a:pPr>
                <a:defRPr/>
              </a:pPr>
              <a:t>‹#›</a:t>
            </a:fld>
            <a:endParaRPr lang="en-US"/>
          </a:p>
        </p:txBody>
      </p:sp>
    </p:spTree>
    <p:extLst>
      <p:ext uri="{BB962C8B-B14F-4D97-AF65-F5344CB8AC3E}">
        <p14:creationId xmlns:p14="http://schemas.microsoft.com/office/powerpoint/2010/main" val="3219927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6CB94E0-751B-754E-A5F8-B15C0C1E3F02}" type="datetime1">
              <a:rPr lang="en-US" smtClean="0"/>
              <a:pPr>
                <a:defRPr/>
              </a:pPr>
              <a:t>4/29/16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C925204-6ED0-B74A-9903-DF21F0FF8403}" type="slidenum">
              <a:rPr lang="en-US" smtClean="0"/>
              <a:pPr>
                <a:defRPr/>
              </a:pPr>
              <a:t>‹#›</a:t>
            </a:fld>
            <a:endParaRPr lang="en-US"/>
          </a:p>
        </p:txBody>
      </p:sp>
    </p:spTree>
    <p:extLst>
      <p:ext uri="{BB962C8B-B14F-4D97-AF65-F5344CB8AC3E}">
        <p14:creationId xmlns:p14="http://schemas.microsoft.com/office/powerpoint/2010/main" val="2921356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D74FD88-0525-E94A-88E7-0E3B44FB848C}" type="datetime1">
              <a:rPr lang="en-US" smtClean="0"/>
              <a:pPr>
                <a:defRPr/>
              </a:pPr>
              <a:t>4/29/16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01FAEE-24A7-384D-B55D-729395BC11CE}" type="slidenum">
              <a:rPr lang="en-US" smtClean="0"/>
              <a:pPr>
                <a:defRPr/>
              </a:pPr>
              <a:t>‹#›</a:t>
            </a:fld>
            <a:endParaRPr lang="en-US"/>
          </a:p>
        </p:txBody>
      </p:sp>
    </p:spTree>
    <p:extLst>
      <p:ext uri="{BB962C8B-B14F-4D97-AF65-F5344CB8AC3E}">
        <p14:creationId xmlns:p14="http://schemas.microsoft.com/office/powerpoint/2010/main" val="318448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74691C-2DB8-134B-B504-BD2001467E78}" type="datetime1">
              <a:rPr lang="en-US" smtClean="0"/>
              <a:pPr>
                <a:defRPr/>
              </a:pPr>
              <a:t>4/29/16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2EC4BF-373E-6F4E-BFC5-7B5BE890788E}" type="slidenum">
              <a:rPr lang="en-US" smtClean="0"/>
              <a:pPr>
                <a:defRPr/>
              </a:pPr>
              <a:t>‹#›</a:t>
            </a:fld>
            <a:endParaRPr lang="en-US"/>
          </a:p>
        </p:txBody>
      </p:sp>
    </p:spTree>
    <p:extLst>
      <p:ext uri="{BB962C8B-B14F-4D97-AF65-F5344CB8AC3E}">
        <p14:creationId xmlns:p14="http://schemas.microsoft.com/office/powerpoint/2010/main" val="20460901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16B31609-0C0F-4844-A33F-169D0E686C81}" type="datetime1">
              <a:rPr lang="en-US" smtClean="0"/>
              <a:pPr>
                <a:defRPr/>
              </a:pPr>
              <a:t>4/29/16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ＭＳ Ｐゴシック" charset="-128"/>
                <a:cs typeface="ＭＳ Ｐゴシック"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173D0C45-70BD-B343-A3E4-4468B1F6BF5D}" type="slidenum">
              <a:rPr lang="en-US" smtClean="0"/>
              <a:pPr>
                <a:defRPr/>
              </a:pPr>
              <a:t>‹#›</a:t>
            </a:fld>
            <a:endParaRPr lang="en-US"/>
          </a:p>
        </p:txBody>
      </p:sp>
      <p:sp>
        <p:nvSpPr>
          <p:cNvPr id="7" name="Rectangle 6"/>
          <p:cNvSpPr/>
          <p:nvPr/>
        </p:nvSpPr>
        <p:spPr>
          <a:xfrm>
            <a:off x="0" y="6477000"/>
            <a:ext cx="9144000" cy="381000"/>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1" fontAlgn="base" hangingPunct="1">
        <a:spcBef>
          <a:spcPct val="0"/>
        </a:spcBef>
        <a:spcAft>
          <a:spcPct val="0"/>
        </a:spcAft>
        <a:defRPr sz="3600" b="1" kern="1200">
          <a:solidFill>
            <a:schemeClr val="tx1"/>
          </a:solidFill>
          <a:latin typeface="Gill Sans"/>
          <a:ea typeface="ＭＳ Ｐゴシック" pitchFamily="-110" charset="-128"/>
          <a:cs typeface="Gill Sans"/>
        </a:defRPr>
      </a:lvl1pPr>
      <a:lvl2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2pPr>
      <a:lvl3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3pPr>
      <a:lvl4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4pPr>
      <a:lvl5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5pPr>
      <a:lvl6pPr marL="4572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4.jpe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4.jpe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5"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717800" y="2862377"/>
            <a:ext cx="3451898" cy="3451898"/>
          </a:xfrm>
          <a:prstGeom prst="rect">
            <a:avLst/>
          </a:prstGeom>
        </p:spPr>
      </p:pic>
      <p:grpSp>
        <p:nvGrpSpPr>
          <p:cNvPr id="398" name="Group 397"/>
          <p:cNvGrpSpPr/>
          <p:nvPr/>
        </p:nvGrpSpPr>
        <p:grpSpPr>
          <a:xfrm>
            <a:off x="0" y="0"/>
            <a:ext cx="8577263" cy="1436688"/>
            <a:chOff x="0" y="0"/>
            <a:chExt cx="8577263" cy="1436688"/>
          </a:xfrm>
          <a:noFill/>
        </p:grpSpPr>
        <p:sp>
          <p:nvSpPr>
            <p:cNvPr id="399" name="Rectangle 398"/>
            <p:cNvSpPr/>
            <p:nvPr/>
          </p:nvSpPr>
          <p:spPr bwMode="auto">
            <a:xfrm>
              <a:off x="0" y="0"/>
              <a:ext cx="4762500" cy="1436688"/>
            </a:xfrm>
            <a:prstGeom prst="rect">
              <a:avLst/>
            </a:prstGeom>
            <a:solidFill>
              <a:schemeClr val="bg1">
                <a:lumMod val="95000"/>
                <a:alpha val="5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0" name="Rectangle 2"/>
            <p:cNvSpPr>
              <a:spLocks/>
            </p:cNvSpPr>
            <p:nvPr/>
          </p:nvSpPr>
          <p:spPr bwMode="auto">
            <a:xfrm>
              <a:off x="246063" y="167808"/>
              <a:ext cx="8331200" cy="1117207"/>
            </a:xfrm>
            <a:prstGeom prst="rect">
              <a:avLst/>
            </a:prstGeom>
            <a:grpFill/>
            <a:ln w="9525">
              <a:noFill/>
              <a:round/>
              <a:headEnd/>
              <a:tailEnd/>
            </a:ln>
            <a:extLst/>
          </p:spPr>
          <p:txBody>
            <a:bodyPr lIns="38100" tIns="38100" rIns="38100" bIns="38100"/>
            <a:lstStyle/>
            <a:p>
              <a:r>
                <a:rPr lang="en-US" sz="3600" b="1" dirty="0" smtClean="0">
                  <a:latin typeface="Gill Sans" charset="0"/>
                  <a:cs typeface="Gill Sans" charset="0"/>
                </a:rPr>
                <a:t>Cancer </a:t>
              </a:r>
            </a:p>
            <a:p>
              <a:r>
                <a:rPr lang="en-US" sz="3600" b="1" dirty="0" smtClean="0">
                  <a:latin typeface="Gill Sans" charset="0"/>
                  <a:cs typeface="Gill Sans" charset="0"/>
                </a:rPr>
                <a:t>Lesson 2.2</a:t>
              </a:r>
              <a:endParaRPr lang="en-US" sz="3600" b="1" dirty="0">
                <a:cs typeface="Gill Sans" charset="0"/>
              </a:endParaRPr>
            </a:p>
            <a:p>
              <a:r>
                <a:rPr lang="en-US" sz="2500" b="1" dirty="0">
                  <a:cs typeface="Gill Sans" charset="0"/>
                </a:rPr>
                <a:t> </a:t>
              </a:r>
              <a:endParaRPr lang="en-US" dirty="0">
                <a:latin typeface="Cambria Bold" charset="0"/>
                <a:cs typeface="Cambria Bold" charset="0"/>
                <a:sym typeface="Cambria Bold" charset="0"/>
              </a:endParaRPr>
            </a:p>
          </p:txBody>
        </p:sp>
      </p:grpSp>
      <p:sp>
        <p:nvSpPr>
          <p:cNvPr id="412" name="TextBox 5"/>
          <p:cNvSpPr txBox="1">
            <a:spLocks noChangeArrowheads="1"/>
          </p:cNvSpPr>
          <p:nvPr/>
        </p:nvSpPr>
        <p:spPr bwMode="auto">
          <a:xfrm>
            <a:off x="203994" y="1649930"/>
            <a:ext cx="87360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dirty="0">
                <a:latin typeface="Gill Sans"/>
                <a:cs typeface="Gill Sans"/>
              </a:rPr>
              <a:t>How is replication controlled in a normal cell and disrupted in cancer?</a:t>
            </a:r>
            <a:endParaRPr lang="en-US" sz="3600" b="1" dirty="0" smtClean="0">
              <a:latin typeface="Gill Sans"/>
              <a:cs typeface="Gill Sans"/>
            </a:endParaRPr>
          </a:p>
        </p:txBody>
      </p:sp>
    </p:spTree>
    <p:extLst>
      <p:ext uri="{BB962C8B-B14F-4D97-AF65-F5344CB8AC3E}">
        <p14:creationId xmlns:p14="http://schemas.microsoft.com/office/powerpoint/2010/main" val="2859387393"/>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03213" y="1813808"/>
            <a:ext cx="4204855" cy="1200329"/>
          </a:xfrm>
          <a:prstGeom prst="rect">
            <a:avLst/>
          </a:prstGeom>
          <a:noFill/>
        </p:spPr>
        <p:txBody>
          <a:bodyPr wrap="square" rtlCol="0">
            <a:spAutoFit/>
          </a:bodyPr>
          <a:lstStyle/>
          <a:p>
            <a:r>
              <a:rPr lang="en-US" sz="2400" b="1" dirty="0" smtClean="0">
                <a:solidFill>
                  <a:srgbClr val="FF6600"/>
                </a:solidFill>
                <a:latin typeface="+mn-lt"/>
              </a:rPr>
              <a:t>M: Make two daughter cells and transfer half the chromosomes to each.</a:t>
            </a:r>
            <a:endParaRPr lang="en-US" sz="2800" dirty="0">
              <a:latin typeface="+mn-lt"/>
            </a:endParaRPr>
          </a:p>
        </p:txBody>
      </p:sp>
      <p:pic>
        <p:nvPicPr>
          <p:cNvPr id="5" name="Picture 4"/>
          <p:cNvPicPr>
            <a:picLocks noChangeAspect="1"/>
          </p:cNvPicPr>
          <p:nvPr/>
        </p:nvPicPr>
        <p:blipFill>
          <a:blip r:embed="rId3"/>
          <a:stretch>
            <a:fillRect/>
          </a:stretch>
        </p:blipFill>
        <p:spPr>
          <a:xfrm>
            <a:off x="3942025" y="1679740"/>
            <a:ext cx="4620768" cy="4288536"/>
          </a:xfrm>
          <a:prstGeom prst="rect">
            <a:avLst/>
          </a:prstGeom>
        </p:spPr>
      </p:pic>
      <p:sp>
        <p:nvSpPr>
          <p:cNvPr id="2" name="Title 1"/>
          <p:cNvSpPr>
            <a:spLocks noGrp="1"/>
          </p:cNvSpPr>
          <p:nvPr>
            <p:ph type="title"/>
          </p:nvPr>
        </p:nvSpPr>
        <p:spPr>
          <a:xfrm>
            <a:off x="303213" y="137996"/>
            <a:ext cx="8229600" cy="1143000"/>
          </a:xfrm>
        </p:spPr>
        <p:txBody>
          <a:bodyPr/>
          <a:lstStyle/>
          <a:p>
            <a:r>
              <a:rPr lang="en-US" dirty="0" smtClean="0"/>
              <a:t>The M (mitosis) phase</a:t>
            </a:r>
            <a:endParaRPr lang="en-US" dirty="0"/>
          </a:p>
        </p:txBody>
      </p:sp>
      <p:sp>
        <p:nvSpPr>
          <p:cNvPr id="8" name="TextBox 7"/>
          <p:cNvSpPr txBox="1"/>
          <p:nvPr/>
        </p:nvSpPr>
        <p:spPr>
          <a:xfrm>
            <a:off x="7771963" y="2143762"/>
            <a:ext cx="184666" cy="369332"/>
          </a:xfrm>
          <a:prstGeom prst="rect">
            <a:avLst/>
          </a:prstGeom>
          <a:noFill/>
        </p:spPr>
        <p:txBody>
          <a:bodyPr wrap="none" rtlCol="0">
            <a:spAutoFit/>
          </a:bodyPr>
          <a:lstStyle/>
          <a:p>
            <a:endParaRPr lang="en-US" dirty="0"/>
          </a:p>
        </p:txBody>
      </p:sp>
      <p:sp>
        <p:nvSpPr>
          <p:cNvPr id="6" name="Rectangle 5"/>
          <p:cNvSpPr/>
          <p:nvPr/>
        </p:nvSpPr>
        <p:spPr>
          <a:xfrm>
            <a:off x="378163" y="2929815"/>
            <a:ext cx="2959380" cy="2308324"/>
          </a:xfrm>
          <a:prstGeom prst="rect">
            <a:avLst/>
          </a:prstGeom>
        </p:spPr>
        <p:txBody>
          <a:bodyPr wrap="square">
            <a:spAutoFit/>
          </a:bodyPr>
          <a:lstStyle/>
          <a:p>
            <a:pPr marL="342900" indent="-342900">
              <a:lnSpc>
                <a:spcPct val="150000"/>
              </a:lnSpc>
              <a:buFont typeface="Arial" panose="020B0604020202020204" pitchFamily="34" charset="0"/>
              <a:buChar char="•"/>
            </a:pPr>
            <a:r>
              <a:rPr lang="en-US" sz="2400" dirty="0" smtClean="0">
                <a:latin typeface="+mn-lt"/>
                <a:cs typeface="Arial"/>
              </a:rPr>
              <a:t>Prophase</a:t>
            </a:r>
          </a:p>
          <a:p>
            <a:pPr marL="342900" indent="-342900">
              <a:lnSpc>
                <a:spcPct val="150000"/>
              </a:lnSpc>
              <a:buFont typeface="Arial" panose="020B0604020202020204" pitchFamily="34" charset="0"/>
              <a:buChar char="•"/>
            </a:pPr>
            <a:r>
              <a:rPr lang="en-US" sz="2400" dirty="0" smtClean="0">
                <a:latin typeface="+mn-lt"/>
                <a:cs typeface="Arial"/>
              </a:rPr>
              <a:t>Metaphase</a:t>
            </a:r>
          </a:p>
          <a:p>
            <a:pPr marL="342900" indent="-342900">
              <a:lnSpc>
                <a:spcPct val="150000"/>
              </a:lnSpc>
              <a:buFont typeface="Arial" panose="020B0604020202020204" pitchFamily="34" charset="0"/>
              <a:buChar char="•"/>
            </a:pPr>
            <a:r>
              <a:rPr lang="en-US" sz="2400" dirty="0" smtClean="0">
                <a:latin typeface="+mn-lt"/>
                <a:cs typeface="Arial"/>
              </a:rPr>
              <a:t>Anaphase</a:t>
            </a:r>
          </a:p>
          <a:p>
            <a:pPr marL="342900" indent="-342900">
              <a:lnSpc>
                <a:spcPct val="150000"/>
              </a:lnSpc>
              <a:buFont typeface="Arial" panose="020B0604020202020204" pitchFamily="34" charset="0"/>
              <a:buChar char="•"/>
            </a:pPr>
            <a:r>
              <a:rPr lang="en-US" sz="2400" dirty="0" err="1" smtClean="0">
                <a:latin typeface="+mn-lt"/>
                <a:cs typeface="Arial"/>
              </a:rPr>
              <a:t>Telophase</a:t>
            </a:r>
            <a:endParaRPr lang="en-US" sz="2400" dirty="0">
              <a:latin typeface="+mn-lt"/>
              <a:cs typeface="Arial"/>
            </a:endParaRPr>
          </a:p>
        </p:txBody>
      </p:sp>
      <p:cxnSp>
        <p:nvCxnSpPr>
          <p:cNvPr id="15" name="Straight Arrow Connector 14"/>
          <p:cNvCxnSpPr/>
          <p:nvPr/>
        </p:nvCxnSpPr>
        <p:spPr>
          <a:xfrm>
            <a:off x="6749771" y="1858778"/>
            <a:ext cx="0" cy="59944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574425" y="1472296"/>
            <a:ext cx="2175345" cy="523220"/>
          </a:xfrm>
          <a:prstGeom prst="rect">
            <a:avLst/>
          </a:prstGeom>
          <a:noFill/>
        </p:spPr>
        <p:txBody>
          <a:bodyPr wrap="none" rtlCol="0">
            <a:spAutoFit/>
          </a:bodyPr>
          <a:lstStyle/>
          <a:p>
            <a:r>
              <a:rPr lang="en-US" sz="2800" dirty="0" smtClean="0">
                <a:latin typeface="+mn-lt"/>
              </a:rPr>
              <a:t>Starting point</a:t>
            </a:r>
            <a:endParaRPr lang="en-US" sz="2800" dirty="0">
              <a:latin typeface="+mn-lt"/>
            </a:endParaRPr>
          </a:p>
        </p:txBody>
      </p:sp>
      <p:cxnSp>
        <p:nvCxnSpPr>
          <p:cNvPr id="17" name="Straight Connector 16"/>
          <p:cNvCxnSpPr/>
          <p:nvPr/>
        </p:nvCxnSpPr>
        <p:spPr>
          <a:xfrm>
            <a:off x="6624327" y="5283369"/>
            <a:ext cx="250888" cy="50807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70241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565866" y="1943135"/>
            <a:ext cx="3806613" cy="3643659"/>
          </a:xfrm>
          <a:prstGeom prst="rect">
            <a:avLst/>
          </a:prstGeom>
        </p:spPr>
      </p:pic>
      <p:sp>
        <p:nvSpPr>
          <p:cNvPr id="2" name="Title 1"/>
          <p:cNvSpPr>
            <a:spLocks noGrp="1"/>
          </p:cNvSpPr>
          <p:nvPr>
            <p:ph type="title"/>
          </p:nvPr>
        </p:nvSpPr>
        <p:spPr/>
        <p:txBody>
          <a:bodyPr/>
          <a:lstStyle/>
          <a:p>
            <a:r>
              <a:rPr lang="en-US" dirty="0" smtClean="0"/>
              <a:t>How do cells control progression through the cell cycle?</a:t>
            </a:r>
            <a:endParaRPr lang="en-US" dirty="0"/>
          </a:p>
        </p:txBody>
      </p:sp>
      <p:sp>
        <p:nvSpPr>
          <p:cNvPr id="17" name="Content Placeholder 16"/>
          <p:cNvSpPr>
            <a:spLocks noGrp="1"/>
          </p:cNvSpPr>
          <p:nvPr>
            <p:ph idx="1"/>
          </p:nvPr>
        </p:nvSpPr>
        <p:spPr>
          <a:xfrm>
            <a:off x="457200" y="4831307"/>
            <a:ext cx="8229600" cy="1294856"/>
          </a:xfrm>
        </p:spPr>
        <p:txBody>
          <a:bodyPr/>
          <a:lstStyle/>
          <a:p>
            <a:r>
              <a:rPr lang="en-US" sz="3600" b="1" dirty="0" smtClean="0"/>
              <a:t>Drivers</a:t>
            </a:r>
          </a:p>
          <a:p>
            <a:r>
              <a:rPr lang="en-US" sz="3600" b="1" dirty="0" smtClean="0"/>
              <a:t>Checkpoints</a:t>
            </a:r>
          </a:p>
          <a:p>
            <a:endParaRPr lang="en-US" sz="3600" dirty="0"/>
          </a:p>
        </p:txBody>
      </p:sp>
      <p:sp>
        <p:nvSpPr>
          <p:cNvPr id="8" name="TextBox 7"/>
          <p:cNvSpPr txBox="1"/>
          <p:nvPr/>
        </p:nvSpPr>
        <p:spPr>
          <a:xfrm>
            <a:off x="876781" y="3118729"/>
            <a:ext cx="1333769" cy="523220"/>
          </a:xfrm>
          <a:prstGeom prst="rect">
            <a:avLst/>
          </a:prstGeom>
          <a:noFill/>
        </p:spPr>
        <p:txBody>
          <a:bodyPr wrap="none" rtlCol="0">
            <a:spAutoFit/>
          </a:bodyPr>
          <a:lstStyle/>
          <a:p>
            <a:r>
              <a:rPr lang="en-US" sz="2800" dirty="0" smtClean="0">
                <a:latin typeface="+mn-lt"/>
              </a:rPr>
              <a:t>Divide!!</a:t>
            </a:r>
            <a:endParaRPr lang="en-US" sz="2800" dirty="0">
              <a:latin typeface="+mn-lt"/>
            </a:endParaRPr>
          </a:p>
        </p:txBody>
      </p:sp>
      <p:sp>
        <p:nvSpPr>
          <p:cNvPr id="9" name="TextBox 8"/>
          <p:cNvSpPr txBox="1"/>
          <p:nvPr/>
        </p:nvSpPr>
        <p:spPr>
          <a:xfrm>
            <a:off x="6871348" y="3118729"/>
            <a:ext cx="2272652" cy="523220"/>
          </a:xfrm>
          <a:prstGeom prst="rect">
            <a:avLst/>
          </a:prstGeom>
          <a:noFill/>
        </p:spPr>
        <p:txBody>
          <a:bodyPr wrap="none" rtlCol="0">
            <a:spAutoFit/>
          </a:bodyPr>
          <a:lstStyle/>
          <a:p>
            <a:r>
              <a:rPr lang="en-US" sz="2800" dirty="0" smtClean="0">
                <a:latin typeface="+mn-lt"/>
              </a:rPr>
              <a:t>Don’t divide!!</a:t>
            </a:r>
            <a:endParaRPr lang="en-US" sz="2800" dirty="0">
              <a:latin typeface="+mn-lt"/>
            </a:endParaRPr>
          </a:p>
        </p:txBody>
      </p:sp>
      <p:pic>
        <p:nvPicPr>
          <p:cNvPr id="1026" name="Picture 2" descr="http://thumbs.dreamstime.com/z/crossing-guard-go-1418877.jpg"/>
          <p:cNvPicPr>
            <a:picLocks noChangeAspect="1" noChangeArrowheads="1"/>
          </p:cNvPicPr>
          <p:nvPr/>
        </p:nvPicPr>
        <p:blipFill rotWithShape="1">
          <a:blip r:embed="rId3">
            <a:extLst>
              <a:ext uri="{28A0092B-C50C-407E-A947-70E740481C1C}">
                <a14:useLocalDpi xmlns:a14="http://schemas.microsoft.com/office/drawing/2010/main" val="0"/>
              </a:ext>
            </a:extLst>
          </a:blip>
          <a:srcRect l="10402" b="5902"/>
          <a:stretch/>
        </p:blipFill>
        <p:spPr bwMode="auto">
          <a:xfrm>
            <a:off x="884322" y="1694960"/>
            <a:ext cx="1326228" cy="1439983"/>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4" descr="http://upload.wikimedia.org/wikipedia/en/6/69/Stop_sign(standard).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6" descr="http://upload.wikimedia.org/wikipedia/en/6/69/Stop_sign(standard).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6" name="Group 15"/>
          <p:cNvGrpSpPr/>
          <p:nvPr/>
        </p:nvGrpSpPr>
        <p:grpSpPr>
          <a:xfrm>
            <a:off x="7149664" y="1681787"/>
            <a:ext cx="1326228" cy="1466329"/>
            <a:chOff x="6822118" y="2994547"/>
            <a:chExt cx="1326228" cy="1466329"/>
          </a:xfrm>
        </p:grpSpPr>
        <p:pic>
          <p:nvPicPr>
            <p:cNvPr id="14" name="Picture 2" descr="http://thumbs.dreamstime.com/z/crossing-guard-go-1418877.jpg"/>
            <p:cNvPicPr>
              <a:picLocks noChangeAspect="1" noChangeArrowheads="1"/>
            </p:cNvPicPr>
            <p:nvPr/>
          </p:nvPicPr>
          <p:blipFill rotWithShape="1">
            <a:blip r:embed="rId3">
              <a:extLst>
                <a:ext uri="{28A0092B-C50C-407E-A947-70E740481C1C}">
                  <a14:useLocalDpi xmlns:a14="http://schemas.microsoft.com/office/drawing/2010/main" val="0"/>
                </a:ext>
              </a:extLst>
            </a:blip>
            <a:srcRect l="10402" b="5902"/>
            <a:stretch/>
          </p:blipFill>
          <p:spPr bwMode="auto">
            <a:xfrm>
              <a:off x="6822118" y="3020893"/>
              <a:ext cx="1326228" cy="14399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e:Stop sign(standard).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27854">
              <a:off x="7351220" y="2994547"/>
              <a:ext cx="673570" cy="673570"/>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Circular Arrow 21"/>
          <p:cNvSpPr/>
          <p:nvPr/>
        </p:nvSpPr>
        <p:spPr>
          <a:xfrm rot="9099122" flipV="1">
            <a:off x="4710528" y="2502040"/>
            <a:ext cx="2670569" cy="1629115"/>
          </a:xfrm>
          <a:prstGeom prst="circularArrow">
            <a:avLst>
              <a:gd name="adj1" fmla="val 4120"/>
              <a:gd name="adj2" fmla="val 1142319"/>
              <a:gd name="adj3" fmla="val 19057162"/>
              <a:gd name="adj4" fmla="val 10926270"/>
              <a:gd name="adj5" fmla="val 10481"/>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Circular Arrow 12"/>
          <p:cNvSpPr/>
          <p:nvPr/>
        </p:nvSpPr>
        <p:spPr>
          <a:xfrm rot="1801796">
            <a:off x="1775841" y="2502040"/>
            <a:ext cx="2670569" cy="1629115"/>
          </a:xfrm>
          <a:prstGeom prst="circularArrow">
            <a:avLst>
              <a:gd name="adj1" fmla="val 4120"/>
              <a:gd name="adj2" fmla="val 1142319"/>
              <a:gd name="adj3" fmla="val 19057162"/>
              <a:gd name="adj4" fmla="val 10926270"/>
              <a:gd name="adj5" fmla="val 10481"/>
            </a:avLst>
          </a:prstGeom>
          <a:solidFill>
            <a:srgbClr val="00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526182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Each phase of the cell cycle has a driver to move it forward</a:t>
            </a:r>
            <a:endParaRPr lang="en-US" dirty="0"/>
          </a:p>
        </p:txBody>
      </p:sp>
      <p:pic>
        <p:nvPicPr>
          <p:cNvPr id="4" name="Picture 3"/>
          <p:cNvPicPr>
            <a:picLocks noChangeAspect="1"/>
          </p:cNvPicPr>
          <p:nvPr/>
        </p:nvPicPr>
        <p:blipFill>
          <a:blip r:embed="rId2"/>
          <a:stretch>
            <a:fillRect/>
          </a:stretch>
        </p:blipFill>
        <p:spPr>
          <a:xfrm>
            <a:off x="2533649" y="1434225"/>
            <a:ext cx="4645152" cy="4288536"/>
          </a:xfrm>
          <a:prstGeom prst="rect">
            <a:avLst/>
          </a:prstGeom>
        </p:spPr>
      </p:pic>
      <p:grpSp>
        <p:nvGrpSpPr>
          <p:cNvPr id="6" name="Group 5"/>
          <p:cNvGrpSpPr/>
          <p:nvPr/>
        </p:nvGrpSpPr>
        <p:grpSpPr>
          <a:xfrm>
            <a:off x="7225768" y="3761552"/>
            <a:ext cx="1299736" cy="623302"/>
            <a:chOff x="6832324" y="3981701"/>
            <a:chExt cx="1083533" cy="623302"/>
          </a:xfrm>
        </p:grpSpPr>
        <p:sp>
          <p:nvSpPr>
            <p:cNvPr id="7" name="Can 6"/>
            <p:cNvSpPr/>
            <p:nvPr/>
          </p:nvSpPr>
          <p:spPr>
            <a:xfrm rot="16200000" flipH="1">
              <a:off x="7062439" y="3751586"/>
              <a:ext cx="623302" cy="1083532"/>
            </a:xfrm>
            <a:prstGeom prst="can">
              <a:avLst/>
            </a:prstGeom>
            <a:solidFill>
              <a:srgbClr val="E1292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8" name="TextBox 7"/>
            <p:cNvSpPr txBox="1"/>
            <p:nvPr/>
          </p:nvSpPr>
          <p:spPr>
            <a:xfrm>
              <a:off x="6987487" y="4113700"/>
              <a:ext cx="928370" cy="369332"/>
            </a:xfrm>
            <a:prstGeom prst="rect">
              <a:avLst/>
            </a:prstGeom>
            <a:noFill/>
            <a:ln>
              <a:noFill/>
            </a:ln>
          </p:spPr>
          <p:txBody>
            <a:bodyPr wrap="square" rtlCol="0">
              <a:spAutoFit/>
            </a:bodyPr>
            <a:lstStyle/>
            <a:p>
              <a:r>
                <a:rPr lang="en-US" dirty="0" smtClean="0">
                  <a:latin typeface="+mn-lt"/>
                </a:rPr>
                <a:t>G</a:t>
              </a:r>
              <a:r>
                <a:rPr lang="en-US" baseline="-25000" dirty="0" smtClean="0">
                  <a:latin typeface="+mn-lt"/>
                </a:rPr>
                <a:t>1</a:t>
              </a:r>
              <a:r>
                <a:rPr lang="en-US" dirty="0" smtClean="0">
                  <a:latin typeface="+mn-lt"/>
                </a:rPr>
                <a:t> Driver       </a:t>
              </a:r>
              <a:endParaRPr lang="en-US" dirty="0">
                <a:latin typeface="+mn-lt"/>
              </a:endParaRPr>
            </a:p>
          </p:txBody>
        </p:sp>
      </p:grpSp>
      <p:sp>
        <p:nvSpPr>
          <p:cNvPr id="11" name="Circular Arrow 10"/>
          <p:cNvSpPr/>
          <p:nvPr/>
        </p:nvSpPr>
        <p:spPr>
          <a:xfrm rot="6387261">
            <a:off x="2591304" y="1562436"/>
            <a:ext cx="4529842" cy="4751571"/>
          </a:xfrm>
          <a:prstGeom prst="circularArrow">
            <a:avLst>
              <a:gd name="adj1" fmla="val 3042"/>
              <a:gd name="adj2" fmla="val 696285"/>
              <a:gd name="adj3" fmla="val 19282597"/>
              <a:gd name="adj4" fmla="val 11000720"/>
              <a:gd name="adj5" fmla="val 6526"/>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9" name="Straight Connector 8"/>
          <p:cNvCxnSpPr/>
          <p:nvPr/>
        </p:nvCxnSpPr>
        <p:spPr>
          <a:xfrm>
            <a:off x="5378852" y="5029334"/>
            <a:ext cx="250888" cy="50807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136411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2683293" y="1434225"/>
            <a:ext cx="4559808" cy="4288536"/>
          </a:xfrm>
          <a:prstGeom prst="rect">
            <a:avLst/>
          </a:prstGeom>
        </p:spPr>
      </p:pic>
      <p:sp>
        <p:nvSpPr>
          <p:cNvPr id="2" name="Title 1"/>
          <p:cNvSpPr>
            <a:spLocks noGrp="1"/>
          </p:cNvSpPr>
          <p:nvPr>
            <p:ph type="title"/>
          </p:nvPr>
        </p:nvSpPr>
        <p:spPr/>
        <p:txBody>
          <a:bodyPr/>
          <a:lstStyle/>
          <a:p>
            <a:r>
              <a:rPr lang="en-US" dirty="0" smtClean="0"/>
              <a:t>Each phase of the cell cycle has a driver to move it forward</a:t>
            </a:r>
            <a:endParaRPr lang="en-US" dirty="0"/>
          </a:p>
        </p:txBody>
      </p:sp>
      <p:grpSp>
        <p:nvGrpSpPr>
          <p:cNvPr id="11" name="Group 10"/>
          <p:cNvGrpSpPr/>
          <p:nvPr/>
        </p:nvGrpSpPr>
        <p:grpSpPr>
          <a:xfrm>
            <a:off x="2450770" y="5722761"/>
            <a:ext cx="1559073" cy="623302"/>
            <a:chOff x="6832324" y="3981701"/>
            <a:chExt cx="1559073" cy="623302"/>
          </a:xfrm>
        </p:grpSpPr>
        <p:sp>
          <p:nvSpPr>
            <p:cNvPr id="12" name="Can 11"/>
            <p:cNvSpPr/>
            <p:nvPr/>
          </p:nvSpPr>
          <p:spPr>
            <a:xfrm rot="16200000" flipH="1">
              <a:off x="7159299" y="3654726"/>
              <a:ext cx="623302" cy="1277252"/>
            </a:xfrm>
            <a:prstGeom prst="can">
              <a:avLst/>
            </a:prstGeom>
            <a:solidFill>
              <a:schemeClr val="accent4">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3" name="TextBox 12"/>
            <p:cNvSpPr txBox="1"/>
            <p:nvPr/>
          </p:nvSpPr>
          <p:spPr>
            <a:xfrm>
              <a:off x="6987487" y="4113700"/>
              <a:ext cx="1403910" cy="369332"/>
            </a:xfrm>
            <a:prstGeom prst="rect">
              <a:avLst/>
            </a:prstGeom>
            <a:noFill/>
            <a:ln>
              <a:noFill/>
            </a:ln>
          </p:spPr>
          <p:txBody>
            <a:bodyPr wrap="none" rtlCol="0">
              <a:spAutoFit/>
            </a:bodyPr>
            <a:lstStyle/>
            <a:p>
              <a:r>
                <a:rPr lang="en-US" dirty="0" smtClean="0">
                  <a:latin typeface="+mn-lt"/>
                </a:rPr>
                <a:t>S Driver 1      </a:t>
              </a:r>
              <a:endParaRPr lang="en-US" dirty="0">
                <a:latin typeface="+mn-lt"/>
              </a:endParaRPr>
            </a:p>
          </p:txBody>
        </p:sp>
      </p:grpSp>
      <p:grpSp>
        <p:nvGrpSpPr>
          <p:cNvPr id="14" name="Group 13"/>
          <p:cNvGrpSpPr/>
          <p:nvPr/>
        </p:nvGrpSpPr>
        <p:grpSpPr>
          <a:xfrm flipH="1">
            <a:off x="902955" y="4386176"/>
            <a:ext cx="1394779" cy="623302"/>
            <a:chOff x="6759262" y="3981701"/>
            <a:chExt cx="1156594" cy="623302"/>
          </a:xfrm>
        </p:grpSpPr>
        <p:sp>
          <p:nvSpPr>
            <p:cNvPr id="15" name="Can 14"/>
            <p:cNvSpPr/>
            <p:nvPr/>
          </p:nvSpPr>
          <p:spPr>
            <a:xfrm rot="16200000" flipH="1">
              <a:off x="7062439" y="3751586"/>
              <a:ext cx="623302" cy="1083532"/>
            </a:xfrm>
            <a:prstGeom prst="can">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TextBox 15"/>
            <p:cNvSpPr txBox="1"/>
            <p:nvPr/>
          </p:nvSpPr>
          <p:spPr>
            <a:xfrm>
              <a:off x="6759262" y="4113700"/>
              <a:ext cx="1086516" cy="369332"/>
            </a:xfrm>
            <a:prstGeom prst="rect">
              <a:avLst/>
            </a:prstGeom>
            <a:noFill/>
            <a:ln>
              <a:noFill/>
            </a:ln>
          </p:spPr>
          <p:txBody>
            <a:bodyPr wrap="none" rtlCol="0">
              <a:spAutoFit/>
            </a:bodyPr>
            <a:lstStyle/>
            <a:p>
              <a:r>
                <a:rPr lang="en-US" dirty="0" smtClean="0">
                  <a:latin typeface="+mn-lt"/>
                </a:rPr>
                <a:t>S Driver 2</a:t>
              </a:r>
              <a:endParaRPr lang="en-US" dirty="0">
                <a:latin typeface="+mn-lt"/>
              </a:endParaRPr>
            </a:p>
          </p:txBody>
        </p:sp>
      </p:grpSp>
      <p:sp>
        <p:nvSpPr>
          <p:cNvPr id="9" name="Circular Arrow 8"/>
          <p:cNvSpPr/>
          <p:nvPr/>
        </p:nvSpPr>
        <p:spPr>
          <a:xfrm rot="6387261">
            <a:off x="2591304" y="1562436"/>
            <a:ext cx="4529842" cy="4751571"/>
          </a:xfrm>
          <a:prstGeom prst="circularArrow">
            <a:avLst>
              <a:gd name="adj1" fmla="val 3681"/>
              <a:gd name="adj2" fmla="val 696285"/>
              <a:gd name="adj3" fmla="val 3062543"/>
              <a:gd name="adj4" fmla="val 19482138"/>
              <a:gd name="adj5" fmla="val 6526"/>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Circular Arrow 18"/>
          <p:cNvSpPr/>
          <p:nvPr/>
        </p:nvSpPr>
        <p:spPr>
          <a:xfrm rot="7994745">
            <a:off x="2011093" y="1252729"/>
            <a:ext cx="4933761" cy="5175261"/>
          </a:xfrm>
          <a:prstGeom prst="circularArrow">
            <a:avLst>
              <a:gd name="adj1" fmla="val 3575"/>
              <a:gd name="adj2" fmla="val 696285"/>
              <a:gd name="adj3" fmla="val 3537524"/>
              <a:gd name="adj4" fmla="val 205025"/>
              <a:gd name="adj5" fmla="val 6526"/>
            </a:avLst>
          </a:prstGeom>
          <a:solidFill>
            <a:srgbClr val="4169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17" name="Straight Connector 16"/>
          <p:cNvCxnSpPr/>
          <p:nvPr/>
        </p:nvCxnSpPr>
        <p:spPr>
          <a:xfrm>
            <a:off x="5378852" y="5029334"/>
            <a:ext cx="250888" cy="50807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8339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Each phase of the cell cycle has a driver to move it forward</a:t>
            </a:r>
            <a:endParaRPr lang="en-US" dirty="0"/>
          </a:p>
        </p:txBody>
      </p:sp>
      <p:pic>
        <p:nvPicPr>
          <p:cNvPr id="4" name="Picture 3"/>
          <p:cNvPicPr>
            <a:picLocks noChangeAspect="1"/>
          </p:cNvPicPr>
          <p:nvPr/>
        </p:nvPicPr>
        <p:blipFill>
          <a:blip r:embed="rId2"/>
          <a:stretch>
            <a:fillRect/>
          </a:stretch>
        </p:blipFill>
        <p:spPr>
          <a:xfrm>
            <a:off x="2533649" y="1434225"/>
            <a:ext cx="4645152" cy="4288536"/>
          </a:xfrm>
          <a:prstGeom prst="rect">
            <a:avLst/>
          </a:prstGeom>
        </p:spPr>
      </p:pic>
      <p:cxnSp>
        <p:nvCxnSpPr>
          <p:cNvPr id="5" name="Straight Connector 4"/>
          <p:cNvCxnSpPr/>
          <p:nvPr/>
        </p:nvCxnSpPr>
        <p:spPr>
          <a:xfrm>
            <a:off x="5298109" y="5073835"/>
            <a:ext cx="213343" cy="503789"/>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3"/>
          <a:stretch>
            <a:fillRect/>
          </a:stretch>
        </p:blipFill>
        <p:spPr>
          <a:xfrm>
            <a:off x="2712074" y="1453051"/>
            <a:ext cx="4559808" cy="4288536"/>
          </a:xfrm>
          <a:prstGeom prst="rect">
            <a:avLst/>
          </a:prstGeom>
        </p:spPr>
      </p:pic>
      <p:pic>
        <p:nvPicPr>
          <p:cNvPr id="17" name="Picture 16"/>
          <p:cNvPicPr>
            <a:picLocks noChangeAspect="1"/>
          </p:cNvPicPr>
          <p:nvPr/>
        </p:nvPicPr>
        <p:blipFill>
          <a:blip r:embed="rId4"/>
          <a:stretch>
            <a:fillRect/>
          </a:stretch>
        </p:blipFill>
        <p:spPr>
          <a:xfrm>
            <a:off x="2648961" y="1449870"/>
            <a:ext cx="4596384" cy="4288536"/>
          </a:xfrm>
          <a:prstGeom prst="rect">
            <a:avLst/>
          </a:prstGeom>
        </p:spPr>
      </p:pic>
      <p:sp>
        <p:nvSpPr>
          <p:cNvPr id="9" name="Circular Arrow 8"/>
          <p:cNvSpPr/>
          <p:nvPr/>
        </p:nvSpPr>
        <p:spPr>
          <a:xfrm rot="6387261">
            <a:off x="2591304" y="1562436"/>
            <a:ext cx="4529842" cy="4751571"/>
          </a:xfrm>
          <a:prstGeom prst="circularArrow">
            <a:avLst>
              <a:gd name="adj1" fmla="val 3734"/>
              <a:gd name="adj2" fmla="val 696285"/>
              <a:gd name="adj3" fmla="val 10241107"/>
              <a:gd name="adj4" fmla="val 5022461"/>
              <a:gd name="adj5" fmla="val 6526"/>
            </a:avLst>
          </a:prstGeom>
          <a:solidFill>
            <a:srgbClr val="CD640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18" name="Group 17"/>
          <p:cNvGrpSpPr/>
          <p:nvPr/>
        </p:nvGrpSpPr>
        <p:grpSpPr>
          <a:xfrm>
            <a:off x="1304267" y="2444881"/>
            <a:ext cx="1595687" cy="623301"/>
            <a:chOff x="1319030" y="1673197"/>
            <a:chExt cx="1461945" cy="623301"/>
          </a:xfrm>
          <a:solidFill>
            <a:srgbClr val="CD640C"/>
          </a:solidFill>
        </p:grpSpPr>
        <p:sp>
          <p:nvSpPr>
            <p:cNvPr id="20" name="Can 19"/>
            <p:cNvSpPr/>
            <p:nvPr/>
          </p:nvSpPr>
          <p:spPr>
            <a:xfrm rot="5400000">
              <a:off x="1692887" y="1332875"/>
              <a:ext cx="623301" cy="1303945"/>
            </a:xfrm>
            <a:prstGeom prst="can">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21" name="TextBox 20"/>
            <p:cNvSpPr txBox="1"/>
            <p:nvPr/>
          </p:nvSpPr>
          <p:spPr>
            <a:xfrm flipH="1">
              <a:off x="1319030" y="1791759"/>
              <a:ext cx="1461945" cy="369332"/>
            </a:xfrm>
            <a:prstGeom prst="rect">
              <a:avLst/>
            </a:prstGeom>
            <a:noFill/>
            <a:ln>
              <a:noFill/>
            </a:ln>
          </p:spPr>
          <p:txBody>
            <a:bodyPr wrap="square" rtlCol="0">
              <a:spAutoFit/>
            </a:bodyPr>
            <a:lstStyle/>
            <a:p>
              <a:r>
                <a:rPr lang="en-US" dirty="0" smtClean="0">
                  <a:solidFill>
                    <a:srgbClr val="F2F2F2"/>
                  </a:solidFill>
                  <a:latin typeface="+mn-lt"/>
                </a:rPr>
                <a:t>G</a:t>
              </a:r>
              <a:r>
                <a:rPr lang="en-US" baseline="-25000" dirty="0" smtClean="0">
                  <a:solidFill>
                    <a:srgbClr val="F2F2F2"/>
                  </a:solidFill>
                  <a:latin typeface="+mn-lt"/>
                </a:rPr>
                <a:t>2</a:t>
              </a:r>
              <a:r>
                <a:rPr lang="en-US" dirty="0" smtClean="0">
                  <a:solidFill>
                    <a:srgbClr val="F2F2F2"/>
                  </a:solidFill>
                  <a:latin typeface="+mn-lt"/>
                </a:rPr>
                <a:t>/M Driver</a:t>
              </a:r>
              <a:endParaRPr lang="en-US" dirty="0">
                <a:solidFill>
                  <a:srgbClr val="F2F2F2"/>
                </a:solidFill>
                <a:latin typeface="+mn-lt"/>
              </a:endParaRPr>
            </a:p>
          </p:txBody>
        </p:sp>
      </p:grpSp>
      <p:cxnSp>
        <p:nvCxnSpPr>
          <p:cNvPr id="11" name="Straight Connector 10"/>
          <p:cNvCxnSpPr/>
          <p:nvPr/>
        </p:nvCxnSpPr>
        <p:spPr>
          <a:xfrm>
            <a:off x="5378852" y="5029334"/>
            <a:ext cx="250888" cy="50807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65051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2685537" y="1449870"/>
            <a:ext cx="4523232" cy="4288536"/>
          </a:xfrm>
          <a:prstGeom prst="rect">
            <a:avLst/>
          </a:prstGeom>
        </p:spPr>
      </p:pic>
      <p:sp>
        <p:nvSpPr>
          <p:cNvPr id="2" name="Title 1"/>
          <p:cNvSpPr>
            <a:spLocks noGrp="1"/>
          </p:cNvSpPr>
          <p:nvPr>
            <p:ph type="title"/>
          </p:nvPr>
        </p:nvSpPr>
        <p:spPr/>
        <p:txBody>
          <a:bodyPr/>
          <a:lstStyle/>
          <a:p>
            <a:r>
              <a:rPr lang="en-US" dirty="0" smtClean="0"/>
              <a:t>Each phase of the cell cycle has a driver to move it forward</a:t>
            </a:r>
            <a:endParaRPr lang="en-US" dirty="0"/>
          </a:p>
        </p:txBody>
      </p:sp>
      <p:sp>
        <p:nvSpPr>
          <p:cNvPr id="15" name="Circular Arrow 14"/>
          <p:cNvSpPr/>
          <p:nvPr/>
        </p:nvSpPr>
        <p:spPr>
          <a:xfrm rot="6387261">
            <a:off x="2591304" y="1562436"/>
            <a:ext cx="4529842" cy="4751571"/>
          </a:xfrm>
          <a:prstGeom prst="circularArrow">
            <a:avLst>
              <a:gd name="adj1" fmla="val 3734"/>
              <a:gd name="adj2" fmla="val 696285"/>
              <a:gd name="adj3" fmla="val 10241107"/>
              <a:gd name="adj4" fmla="val 5022461"/>
              <a:gd name="adj5" fmla="val 6526"/>
            </a:avLst>
          </a:prstGeom>
          <a:solidFill>
            <a:srgbClr val="CD640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23" name="Group 22"/>
          <p:cNvGrpSpPr/>
          <p:nvPr/>
        </p:nvGrpSpPr>
        <p:grpSpPr>
          <a:xfrm>
            <a:off x="1304267" y="2444881"/>
            <a:ext cx="1595687" cy="623301"/>
            <a:chOff x="1319030" y="1673197"/>
            <a:chExt cx="1461945" cy="623301"/>
          </a:xfrm>
          <a:solidFill>
            <a:srgbClr val="CD640C"/>
          </a:solidFill>
        </p:grpSpPr>
        <p:sp>
          <p:nvSpPr>
            <p:cNvPr id="24" name="Can 23"/>
            <p:cNvSpPr/>
            <p:nvPr/>
          </p:nvSpPr>
          <p:spPr>
            <a:xfrm rot="5400000">
              <a:off x="1692887" y="1332875"/>
              <a:ext cx="623301" cy="1303945"/>
            </a:xfrm>
            <a:prstGeom prst="can">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25" name="TextBox 24"/>
            <p:cNvSpPr txBox="1"/>
            <p:nvPr/>
          </p:nvSpPr>
          <p:spPr>
            <a:xfrm flipH="1">
              <a:off x="1319030" y="1791759"/>
              <a:ext cx="1461945" cy="369332"/>
            </a:xfrm>
            <a:prstGeom prst="rect">
              <a:avLst/>
            </a:prstGeom>
            <a:noFill/>
            <a:ln>
              <a:noFill/>
            </a:ln>
          </p:spPr>
          <p:txBody>
            <a:bodyPr wrap="square" rtlCol="0">
              <a:spAutoFit/>
            </a:bodyPr>
            <a:lstStyle/>
            <a:p>
              <a:r>
                <a:rPr lang="en-US" dirty="0" smtClean="0">
                  <a:solidFill>
                    <a:srgbClr val="F2F2F2"/>
                  </a:solidFill>
                  <a:latin typeface="+mn-lt"/>
                </a:rPr>
                <a:t>G</a:t>
              </a:r>
              <a:r>
                <a:rPr lang="en-US" baseline="-25000" dirty="0" smtClean="0">
                  <a:solidFill>
                    <a:srgbClr val="F2F2F2"/>
                  </a:solidFill>
                  <a:latin typeface="+mn-lt"/>
                </a:rPr>
                <a:t>2</a:t>
              </a:r>
              <a:r>
                <a:rPr lang="en-US" dirty="0" smtClean="0">
                  <a:solidFill>
                    <a:srgbClr val="F2F2F2"/>
                  </a:solidFill>
                  <a:latin typeface="+mn-lt"/>
                </a:rPr>
                <a:t>/M Driver</a:t>
              </a:r>
              <a:endParaRPr lang="en-US" dirty="0">
                <a:solidFill>
                  <a:srgbClr val="F2F2F2"/>
                </a:solidFill>
                <a:latin typeface="+mn-lt"/>
              </a:endParaRPr>
            </a:p>
          </p:txBody>
        </p:sp>
      </p:grpSp>
      <p:cxnSp>
        <p:nvCxnSpPr>
          <p:cNvPr id="8" name="Straight Connector 7"/>
          <p:cNvCxnSpPr/>
          <p:nvPr/>
        </p:nvCxnSpPr>
        <p:spPr>
          <a:xfrm>
            <a:off x="5378852" y="5029334"/>
            <a:ext cx="250888" cy="50807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908636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amount of each driver changes as the cycle proceeds.</a:t>
            </a:r>
            <a:endParaRPr lang="en-US" dirty="0"/>
          </a:p>
        </p:txBody>
      </p:sp>
      <p:sp>
        <p:nvSpPr>
          <p:cNvPr id="4" name="AutoShape 2" descr="data:image/jpeg;base64,/9j/4AAQSkZJRgABAQAAAQABAAD/2wCEAAkGBxQQEhIUExMWFRQWFxUVFRYTFBcZFxcXFhYXGBUYGBoYHCghGBwxHBYVIjEiJystLi4uFyEzOjMsNygtLi0BCgoKDg0OGxAQGywmICQsLCwwNDQsLCw0LC8sLCwsLDQsLCwsLCwsNCwsLCwsLCwsLCwsLCwsLCwsLCwsLCwsLP/AABEIAI8BYQMBEQACEQEDEQH/xAAbAAEAAwEBAQEAAAAAAAAAAAAABAUGAwIBB//EAFAQAAIBAwICBAUPCAcHBQAAAAECAwAEERIhBTEGE0FRFCIyYXEVFiM1QlJTgZGSk6Gx0dIHM1RicrLB4SQ0Q3N0grMXRYWUtMPwJVWDovH/xAAbAQEAAwEBAQEAAAAAAAAAAAAAAQIDBAUGB//EADwRAAIBAgIGBwcEAgIBBQAAAAABAgMRBFESExQhMUEFMlJhcYGRIlOhsdHh8DNCksEVoiNDsgYkNGKC/9oADAMBAAIRAxEAPwD9woBQCgFAVdz0jtI5Hje6hWSMAujSqGQMVVdQz4uS6Df3w76A+3PSK1i8u5hX2TqfGkUeygAmPn5WGU484oCs4f0xjkJ1qsSL4VreSaMaRbTiEkqSG0knOrGBsCdxQE+TpJb+DXFzFKk8cCSu5gdX/NIXZQQcasDtPaKAj9FulC3/AFgEMkTRiJiHMbArMpZCGjdhnA3U4IyNt6As+J8VhtVDTzRxKSQGldVBIBbALHc4BOPNQHE8ftdOrwiHT1Ynz1i46pjpWTOfIyCNXLIoCB0h6YW9ok2HSWaEIzwJIvWBXkjQEjmo9kU79476AsG49ah5YzcQh4lZ5VMi5RVALMwz4oAIJzyyM86A5euez0LJ4VBoZjGrGVMF15oN9283OgIHG+l3g00kQtZ5uphW4meExeJGxcA6XdWc+xtsoNASbfpRDJcW8CLI3hEJnil0YiZAqNsxIJOJE5Dt3oC8oBQEC941bwSJHLPGkjglEd1DMBnJCk5I2O/moDnN0itEUu1zCqBEl1GVQOrkOI3znkxBAPb2UBWQdMo5JmjjUMomt4RJ10YVxPb+ELImojX4uBpXJOcjYGgLbhfHba6LC3uIpioUsIpFcgN5JOk7UBXdGOlHh5YpbyJGOsxI7wEMY5DGw0JIZBuG3KgeL5xkDQ0BCv8Ai8Fu0azTRxtKdMau4VnbIGFBOW3IG3eKA4r0itCgcXMOgo0obrU09WraGfOcaQxCk95xQFW/TSIyFIgsqabV1kE0ao4uZnh8UsQCQUY4zk8hvQFtZcetp5GiiuIZJVBLRpIrOoVtLZUHIwdj3UBDXpTEb82Ol9eknrNurLhUkMWc516HV8Y5UBe0AoBQCgFAKAUAoBQCgFAKAUAoBQCgFAKAUAoDF3fRV4ouJKp8IguzPKbcRqs3XTAA6Z2kC6QRkZXI232xQHPgvQmaBbOUXCrdxrN4Qzxdakr3TiScjDIVbUAAw7BuKA4T9AFkE8QuxqaG8jYCMEoL65E6sR1nZoKj32CdsYoC6fonmPiaCXHhyldo/wA1m2WDONXj+Tq7OePPQHnob0T9TzIxkRi6RJphh6mIdUCA5TW2qQ58Z874G21AWXGuDeEyWj69Pg83XY06tfsUkenmNPl5zvyoDGy/kvbqFhS8Cg2jWcpNuG1J1zzIyjrBoILkHc5HcdwBZXfQZ2S+hW5VYbubwghrfVIkpkikbxxINSexkAFcjUN8DFARn6BhZ7gpeaHmF3JB+d66BrgjrXT2cIVDPgkRhvGXxsgGgJPCOgXUyRSPOrlLqS6KiFgrGS1W30jXK5GCNeSSezz0BL430VmnuJpY7oQpPAltKog1yaFaQkxuZAEYiUjJU4xQE2Lo0kc1i8baY7OGWBIyNRZZFhVfGJ2wIR2HOeygL2gFAULcCdL17uKVQJY4454ni1lhEXKdW+sdWfHOchgaAynAegEnUB2fwedbpbi3V0WUQww9YttbyBWAcBJZPJYYL7HbcC2PREvcmR7pDL4RbXjosWPzNq1sQFMhKqx1MDvjGN+dASOi/QzwGS3cTB+ps/AyBHp1+yiXrM6jjtGnfmTmgPnQzoe3Dnc9ZBIrdZuloI5yXlMg6ybrGLqMsAMDs7qA1lAUPEOAO17FeQzLG6xGCRZIusV4jIJDpw6mN8g+NuOWQcUBl7DoE0ovmctbmWdWtVbRJ1KRTm4GVBwyvM7sUz5OkZBGwFpxHom00wkmuo+tk8D2WHSGNnO850KZSdw2OZxjO/KgJHCOh3g81vL12rqWvmI6vGvwyUSc9Rxpxjtz5qAjr0DAnW58IfwgXjXRbx9BRgUMPVdZoHsRCdZjV4o7NqA2VAKAUAoBQCgFAKAUAoBQCgFAKAUAoBQCgFAKAUBE4txKO1ieaVtKIMk/UAB2kkgAeeobSV2TGLk7IxVpx2WG6e8uLOSG2uhbQh2dC0egy6GkQbqCZt/e47c1TTfNGurT3J3Z+gVoYigFAKAUBn7v21tf8He/69lQGgoBQCgFAKAUAoChg9tJv8Hb/wCvc0BfUAoBQCgFAUPG/wCucN/buP8Ap3oC+oBQCgFAKAUAoCk6Q9IRamONI2nuJc9XChAJA5szHZF85/gcVlKxeENLe9yOXAukTyzNb3Fube4CdYq9YJEePONSuoG4PMfzxEZXdnxJlBJXTujQVczFAKAUAoBQCgFAKAUAoBQCgFAY6+PqlfrCN7ayYSTd0lx/Zx+cKMk+fY9lZv2pW5I2XsQvzfyJX5TBnhl3+wv1SIRSr1GVo9dGkhPir6B9laGZ7oBQCgFAZ+79tbX/AAd7/r2VAaCgFAKAUAoBQCgKGD20m/wdv/r3NAX1AKAUAoBQFDxv+ucO/buP+negL6gFAKAUAoBQHK7uViR5HIVEUsxPYAMk1DdiUruyMz0KtmnaXiEy4e4wIVPOO2U+xr6W8o9+xqkFf2maVHb2Fy+Z94xtxbh3nhuwfQAho+uvMR/Tl5GqrQyFAKAUAoBQCgFAKAUAoBQCgKPpfxk2kHsY1TysIrdPfSPsDjuHM+jz1WcrIvTjpPfwO3RjgwsrdIs6n3eV+15W3dj37/UBSMdFWE5aTuV35TPay7/YX99arV6jLUeujSQ+SvoH2VoZHugFAKAUBn7v21tf8He/69lQGgoBQCgFAKAUBl+k/HZhMllZBWupF1s7jKW8WcGRx2knZV+XsB3p042058PmXjFWuyIvQInx34hfG4OMyrNpG2+BGBgJnPi+c1O0clFW8P74k6fcj3wfjs9rOtnxAgu/9WugulLj9RhySXzdvyaonTjJadPzWQcU1eJsKwMxQCgFAUPG/wCucN/buP8Ap3oC+oBQCgFAKAUBjukrG/uksEPsSaZr0j3oOYofSxwT5gD31lL2no+ptD2I6b48jYKoAAAwBsAOQrUxMtxn224d/dXf7qVm+uvM1j+nLyNVWhkKAUBxmu0TynVf2mA+2o0kuJZQk+COXqpB8NF9Iv31GnHMtqanZfoPVSD4aL6RfvppxzGqqdl+hLqxmKAUAoBQCgPjMACScAbknsoDH9HFPELp79h7DHqhsge0ZxLP6SRgeYHurOPtPS9DafsR0efM2NaGJmPyme1l3+wv761nV6jNaPXRpIfJX0D7K0Mj3QCgPEkgUZYgDvJwPrqLpEpN8CFJxy2XncRD/wCRfvqjqwXNepqsNWfCD9GUFzxmA8Rt5BMnVra3SM2oYDPNaFVJ7yEc/wCU1Gvp9pFtkr9h+hd+uO1/SIvnimup9peo2Sv2H6D1x2v6RF88U11PtL1GyV+w/QeuO1/SIvnimup9peo2Sv2H6D1x2v6RF88U11PtL1GyV+w/QeuO1/SIvnimup9peo2Sv2H6Hw9JLT9Ii+eKnWwe5NDZay/Y/QoPybETrdXrEGW6mZsbakhjOiFCOzYE/GK667Sapr9vz5lKiasjaVgZFdx/gsV7C0My5VtwRsyMPJdD2MP/ADarwm4S0kTF2dyg6Ncalt5hw++bMwBNtOdluox/3QOY59u/M6VIKUdZDhzWX2LSjdaSNhWBQUAoCh43/XOHft3H/TvQF9QCgFAKAUBVdJ+NLZW7ykam2WJBzkkbZEGN+f1A1WUrItCOk7EfofwVrWEmU6riZjLcP3yNzA8w5Ds599RCNlvJqSu93AvauUMrxn224d/dXf7qVm+uvM1j+nLyNVWhkVnGeMLb6VCmSV9o4l8pj3nuXz1nUqKO7mb0KDqXd7JcWQF4NPceNdTsoP8AY250qPMzc2rPVyn135I2eIpU91GN+97/AIcESYei1onKBD53yx/+xNWVCnkUeNrv9z8t3yO3retf0eL6NfuqdRT7KK7VX7b9R637X9Hi+jX7qamn2UNqr9t+pZ1qc4oBQCgFAKAyXTG6a4kj4dCSHmGq4cf2VsDhvjbyR/Os5O/so1pqy03y+Zp7S2WJEjRQqIoVVHIADAFXSsZt3dztUkGY/KZ7WXf7C/vrWdXqM1o9dGkh8lfQPsrQyPdAUHEb+WaY21sQpUAzTEZ6sNyVR2sawlKUpaEPN5HZSpU4U9bV334LPx7j1F0Ugzql1zv76Z2b6s4xRYeP7t/iHjqvCForu3fcnR8Ft15QRD/41+6tFTguCRi8RVfGT9WdfU2H4KP6NfuqdGORTWTzY9TYfgo/o1+6mjHIayebHqbD8FH9Gv3U0Y5DWTzY9TYfgo/o1+6mjHIayebHqbD8FH9Gv3U0Y5DWTzY9TYfgo/o1+6mjHIayebMz+UZUhsZFjijE05S2i8VQdczadiBsdOo/FW+HpxdRNrhv9C8Jyb3tk9eiECxxrEDFJGiqssRKt4oAy2NmzjfPPvrmq01OTnwb5mlPF1IrRe+OT/Nx04RxSRZPBrnAlAyjjZZlHaO5u8VWFR30J8fmTWoxcdbS6vNZP6ZMva2OQqOk3AI7+ExyZVgQ8Ui7PFIPJdD2HPy1enUdN3RMZOLKvov0hfU9nfFUu4V1auSTxDlMh5dnjDs35bgaVKS3ThwfweRM0ktLkS26SGQkWsDz4217JHnzO3OtdkUd9aSj3cX6I8x49z3UIOXfwXqz74TfnfqIB5jKxPygYpoYXty/j9ydZjexH1K3iFzcie1lmtWCQNIzGFhISHjZNl5jBOd6bPRn+nU396t8eBG116f6tJ2zTv8ADiaXhnFIrldUThu8cmHpB3FYVaM6TtNWOuhiKdaN6buTKyNhQCgFAY3hv/qd6bg72tozR2/dJN/aTecDkp+MdtZr2pX5I2l7Ebc2bKtDEUBleM+23Dv7q7/dSs3115msf05eRqXYAEnYDcnzCtDK1zP9Fouu13jjx5iRHn3EKnCqO7OMnvrCitL/AJHz+R24uWhahHhHj3vmaGtziFAKAUAoBQCgFAKAr+PcWSzgknk5INgObMdlUecnAqJOyuWjFydkVnQzhLxI9xcf1q5Ikl/UH9nEO4KNvT6BVYRtvfFlqkr7lwRo6uZigMx+Uz2su/2F/fWs6vUZrR66NJD5K+gfZWhkRON8RFtC8h3IGFX3zHZV+WqVJ6EbmtCk6s1Ffi5nDo3w4wRePvLITJKe923I+LlVaUNGO/i97L4mqqk/Z6q3LwLWtTnFAKAUAoBQCgFAY7jn9J4tY2/NbdJLyQY21fmoN+whixroh7NKUs939sut0WzY1zlCr6QcL8Ij8U6ZUOuJ+1XG4+I8j/KsqsNKO7jyOjDVtVLfwe5rNHvgPE/CYgxGlwSki9quuzD+Px1NOenG5GIo6qejy4p5rkSb++SBDJIwVRzJ+wd581b06cqktGKuzkq1oUouc3ZIx/FODS8WHWMBbhVfwYsitJlgPGfPkqcDYfzPfGtDCezH2pc3yXh39558YVMY06l40+zzl493cWfQ3jvXK1vNGILu3wssIGFx7mSLvjO3oz6CeOtCz0k7p8/qerq1BJR4cjS1iQKApOM8D1t10BEVwu4YbB/1ZB2g9/orqo4nRWrqb4P4d6OHE4TSetpbprnn3MkcC4sLlDkaJUOmWM81Yfw7j91Ur0HSlu3p7080aYXEqtHerSW5rJlnWB1CgMt0zv3cx2NucT3OQzD+ygH5yQ9xxkDz57cVnNvgjWml1nwXzL/hlgltFHDGMJGoVR6O095JySe81dKysjOTcndkqpIFAZXjPttw7+6u/wB1KzfXXmax/Tl5Fh0vuClrIF8qTESjvMh0/Zn5Kiu7Qdue71NcFBSrJvgt78t5Z2VsIo0jHJFVR/lGKvGOikkc85ucnJ82d6sVFAKAUAoBQCgFAKAxlt/6redZzs7NyI+6a4HN/Oq9nn9JrLrPuXzNn/xxtzfyNnWpiKAUBmPyme1l3+wv761nV6jNKPXRpIfJX0D7K0MzPyDwy9C84bXDHuac8h/lH11z/qVLco/P7Hav+Ghf90//AB+5o66DiFAKAUAoBQCgFAKAx/Qf+kXHErw5xJP4PFnl1VsNGV8xYsfirorezGMO6/qaT3JI2Fc5mKAyvH5xYTi5UjTL4k0WQCxA8WRQe0cj6fPSlhp1Kt4cOeSWZevjaVPD6NXiurbe23yOvCuHNdMlzckN7qGFTmOMHkx983/ncB2TxEIR1dDg+Lz8O48unhKlSesxPFcI8o+PeaWuM9EzfS3o61xouLZhFewbwydjjtik70O/oz6c7Uqij7Mt8X+XLxlbc+BI6KdI1vo2ypiuIjouIG8qN/4qeYbt+I1FWnoPNcmRKNi8rIqKAz3H7N4nF3AMuoxMg/tY+3/MOYPm82K7MPUjOOoqcHweT+jPOxdKVOW0UlvXFZr6oubC8SeNZIzlWGQftB7j2VzVKcqcnGS3o7aVWNWCnB7mceN8VjtIJJpThUGfOT7lR5ycD46zlKyubRi5OyKjobwuQCS7uR/SbnDMPgox+biHdgYz5+fKqwT4viy9SS6q4I0tXMhQCgMrxn224d/dXf7qVm+uvM1j+nLyJXGPZby0h7E1XDj9nxYz84mqVPaqRj5m9D2KFSedorz3v4Ggrc4xQCgFAKAUAoBQCgKrpNYzXEBigkERchXcg6hET7JoxybHL+HMVkm1ZFoNJ3ZL4ZYR20SQxLpRAFUfxPec5JPaTUpJbiJScndkqpIFAKAzH5TPay7/AGF/fWs6vUZrR66LLjHExbQahu5AWJe1nYYUAdtKk9CN/Qth6OtnblxfcuZ76PcO8HhVDu5y8je+kbdjnt7vipShoRsMRV1tRyXDgvBcCyrQwFAKAUAoBQCgFAZbpf0oWFDBbMJb2XxIYkILKzbdY+PIUbnJ7vSRtSpaT0pdVcS8Y33vgWvRjg62NrBbrv1aAEj3Tnd2+Nix+OqVJ6cnIrJ3dy0qhBTcV6QJG3VRAzTnlGm+PO55KP8Azz11UsLKa05ezHN/1mcVfGxpvQgtKeS/vI58K4IdRnuSJJ2GOXiRqfcoD6Tv5/Ocq2ITjqqatH5+P0Iw+FanrqrvP4R8CMbSWwYtApltiSWhHlxk8zH3j9X/APa8zRlS3x3rLLwPc04YhWqO08+T8fqWvDeOQXH5uQau1G8Vwe4qd61hVhPgznq4apS6y8+XqWNaGJlulXAJDIt7ZYW8iGCp2W4j7YpPPtsew45bEb0qitoT6r+BeMuT4Fh0Z6SRX8epCVkXaWF9pInGxVlO/PO/bVKlJwdmRKLiXNZlRQGYuoW4fI00YLWznM0a84m7ZEHd3j+GMd8JRxMVCTtNcHn3P+jyqkZYObqQV4Pisu9f2QrJG4rciZwRZW7nqEYYM0y7GVgfcj3I/mK86dOam4zVrHr061OVNSpu9+f58TaVYqKAUAoDK8Z9teHf3V3+6lZvrrzNY/py8iT0ebr57m55oSIYj3pH5RHmLfZWdL2pSn5I6MR/x04UufF+L+xoa6DiFAKAUAoBQCgFAKAqOlccr2zrD1Wtio/pDukeNQzlk8YHuxWlKahNSfL85lZUo1U4SvZ5GA9QeI9k3DlHmubsn6zXdt9P8UTD/FUOSn6s6p0e4j/7hbL+zLOftap/yNHsL0RX/Fw5Op/J/QkR8A4h28UhHokmP/cqu30Pdx+A/wAXlOp/L7EkcKvVGW4tEB35fH1y1V47D+7iQujKvCNSp+eRW8RinnVoFvTeasBo44GKY5+M5kwBkc96wl0hhnujRT8zoh0PiY+1OvKK77X9OJ4trs9di8vvBbiHKqtxAMaeWuNy+hge/ntTasM3eVFJrvZR4PFxTjSxDcX/APVb/EtpOLIf9+w/Ni/g1W2vC+7X8mY7DjuVV/wRHe+U/wC/Y/nIPsarbXg/d/7E7Fj/AHn+iI0k4P8Av2P6cD7DU7Zg+x8Sdl6QX71/EiyjP+/V+K8YfZVli8F2PiiVQ6Rzj/FkN7U/++g/8SlH2CrLGYHs/IaHSS5Q9GfVtk91xVG/4pNR4vBvh8ok26SXGEPj9D74Pb9t5G//ABWX76rtOF5S/wBYk36R93H4/Q+G3svdPC//ABaT8dSsTh/ef6oafSK/6l6/Y8PZ8MPlQW7+nirn7XqViKHvv9UNd0hyor1X0Lng3SK0s8+D21nFnYst5FqI7ix3I+Os5yw8+tWb8ijqdIPjR/2+xaHp3q8mWxj88lzqH/0rP/2a4zb8rfNkOPSEuFNLxbfyRzPG4Zv6xxaIL2x27BB6NZ8YjzVO2YeH6cVfOTv8OBGwYqr+rN2yirfHiWnDekHCrZdMVxAo7SHyT6SdzXNVxTqu85XOqjgVRVqcLEz162H6ZD8+s9ZDNG+qnkz4em/D/wBMh+dTWQzGpnkV3EePcIn3lmt2PfkhvnLvWctVLjY2pyxFPqXRX+H8KH5viDxf3c7j7Qapo0uUreZvr6760E/GKPnq9aDyeMuP2sN9q03cqnyI1l+NFfFf2U/Ehw6eUTNxYrOBgTRJokx52QDV8ea3pYiVPc53WTsJSTjZUrebI150ini/M8agnXulR43x2DKIwJ85xWkqmHnzcfDf8ytPdxp39fqcLPp7cM2gtPI3Z4K8cur0LoB+KqqjCXVrfA1bpr/qS82S7u8vZ9cd1bcRNudwscKu7YORrAKjz433x3Zpscn/ANq/PIhV6K3xhG/iz3b3skOowW/F42PPFiug+lRJj6tq9Om3o6FeUZrO9mvNI8atgIaeswzVN81e8X5P+j4OkPEj/Y349No38FNUlg8K96qtej/osq2MhudOlLvvJf2ffV/iXwV9/wAo/wCCq7FhvfS+H0J2nF+4pfyl9R6v8S+Cvv8AlH/BTYsN76Xw+g2nF+4pfyl9R6v8S+Cvv+Uf8FNiw3vpfD6DacX7il/KX1Il1eXkrq81teuUDKP6NKp0vjWuVXkQBmqvAYWXGs/gXjjcdHq0aS//AEyZb/lTEShEt1VV8UKFfbHZz51qsPg0rKp8jmkukpNylCLb72df9rh+BHyN99TqMH7z5FdDpHsR9WP9rh+BHyN99NRg/efIaHSPYj6sf7XD8CPkb76ajB+8+Q0OkexH1Y/2uH4EfI3301GD958hodI9iPqzpbflXLui9SPGZV5N7ogd/nqJUcJZ2qfIlQ6QvvhG3iz9SFeedYoBQEa5v44iA7BSdxnNYVcTSpO05WNIUpz6quR5Jbe6HVnTIPK0nONu2qxxFCs9FNMvoVqPt70VfgXDfeRfIa59fgs0dOljc5H1bDhxIAjiyTgbHmalV8G3ZNEOeMSu3Il+t2z+Aj+SrOphU7OxltWI7T9T4vArIH8zFnuKg/Uaa3CZobTibdZliGjhQ4CoijJ0jAA78AVvDEUZbotGDU5S372yFccStJBh2jcdzrqH1ira2GZqsNWX7WR9fD/eQfRL+Gmtp5k6ivkxr4f7yD6Jfw01tPMaivkxr4f7yD6Jfw01tPMaivkxr4f7yD6Jfw01tPMbPXyY18P95B9Ev4aa2nmNRXyY18P95B9Ev4aa2nmRqK+TPKzcPPJbc+iNfw01lPMl4fELjFnrXw/3kH0S/hprKeY2evkwJLD3kH0S/hprKeY2evkz711h72D6Nfw01lPMjZ6+TPQexxq0wYBAJ6teZyR7nzH5KnTha5GprXtZ3HhNj3Q/Rj8NRraeZOz18mdbd7NydCxEgZOI15cs8vOKtCUZu0SlSFSmrzTSOui295F8xfurbVSyOfXRzPoW397H8wfdTVSyGujmALf3sfzB91NVLIa6OYeS3HMRj0qB/CiozfIh14LjI9iSDuT5o+6mqlkTro5n0Sw/qfNH3U1UshrY5n0Tw/q/J/KmrlkRrY5nyTiEMeAWVcjI25jl3eY1y1cRSoy0ajszop051FeCuePVmD4Rfr+6s9vw/bRfZa3ZY9WYPhV+v7qbfhu2hstbsserMHwi/X91Rt+G7aGy1uyz6nFoSQBIMkgDnzPKrRxuHk0lNEPDVUruLJfWDvqdro3tpIy0WfOvXONQz3Z3ptlDtInQlkfJbhUUsxwBuT3VaOIpS6sgoSbskVU93ZSHL9Sx72jBPykVbW08zZYevkznr4f7yD6Jfw01lPNE6ivkz4ZOH+9t/ol/DTWU8xqK+TCy8PO4W3I80S/hprKeaDw9dcmfdfD/AHkH0S/hpraeaGor5MLJYAjCwZ7MRL+Gmsp5kaivkyzueJxRHS7hTjODnkatKpGO5spCjUmrxVz1acQjlJCOGI5489TGcZcGROlOHWViTVjMpulNuGh1cihBHnBIBH2fJXmdK0lKjp84/wBnZgptVLZlb0Zg1CUggMV0KT59ycdvua4ei6d1Np2b3L89Dox0rOK8ymuIwrMoOQCQD34OM15dSKjNxTvZ2O6EnKKb5nOsyxqpb1vBes5MVHy506v416FeT0FU5tX/AK+PE8qNOOu0OVyMnC4y6EgkYVX8Y5MjBCDnOeTk/wCWuyOCpOcW+FrPf+52t8yXiJqLS8t3LeTOESmSLx992Q57Ry3+LauKhNwmn3/YpXioz9nxMfeQ9XI6A50sVz6DXrSjZtI9WnNzipPmcaqXFAKAUAoDlIuoTARiaRIWkjhIJErBlU5UbuFBJ09uR3VrTind2u7EOWjo3einKzeXnyvmUnGuGPbSPOrxKUit5jFFA8OpJZOrwYyMA5O+TnzDFWqU7XfhysdeGxMKsVSabu5K7kpWsr8fzxNBWByigFAS+HDUWTsdSD5io1K3xEb+YmtIb92ZjW3JTyf2IlZmpJ4bOY5UYDO+CB2htiPkNaU5uMk0ZV6anTcWaWVMEjngkV9HF3Vz45qzseakgUBj4ZI7i4l68jIysKuzJHkNgKzLuu2fSa9KanSpRdPzaV2eHCUK9eSreCV7LjnyJXRqR0nmgYaQuo6M50EMBgHtG/PtwKpiYxlSjUTu3zzNcDKcK06L3WvuyNNXAeuAKAj8UjDRE9qEY9DbEfUD8RrwOn6MXSVTmnb1PX6IqtTcOTKSvkz6E7wQhoywRZGEqxnWrOsaFNWsou5yTjPZivUwlJOlpWTd7b1ey8Eclab09G9la+V34shvYtE7nWhAlMbogYAE6iNOoYIwvYTgEVlicPoqTutzt+fm40pVlKys+FzrXBwNzWSXreDdZjDFfrzp1fxr0K8m4qpmr/njxPIjTWt0OVyJHwyMtGzAkYUSZY5MjhNO+cjyyf8ALXXHBUnKLfCyvv5u1vn8C7xE0pRXl4K/0JnCnMkRD74LIc9o5b/EcVy0JuFTdydvjYzrpRlddzMddRaHdc50sVz34OK9SSs7HqwlpRUszlVS5xlTWkhWJZnSWFGVozMI4nUs03UrvIcjT24wcdtb04+zexDloyScmlZvjo3a5aT4ZlRLwx7O4dhJGVNyLd44kZFBePrAQp2AA5YJ/hVZw0bvvOqFeNeko2fV0k20+Dtx5l7WdzmJfCYg80YOANQJzywvjHPxCr01eSuY4iWjTbRP6VwaZtRbJcZxjyVGAvp5GtMQrSvmc+BleFrcCLwC5Mc8ZG+o6CB2htvuPxVSjK00a4qClSd+W8/Qa9E8MqOP2Ms4VU0hRuckjJ5Ds9Py15vSGHrV0owtbmdWFrQpNuV7kfgvB5IWdm050kLgnmd99tuQrHA4CpQlKUrXtZGmJxMKqUVfiV3rbm70+cfuri/xOI529fsdO3Usn+eZ6To1LkZKAZ3wxzjt7KldEVr72reP2IePp23XNE9mCujA040482MYrqq4CrNvhb+uR56qWd+ZWtwJ9WRM2MhuW+VGAc8s42ziqf4/E3vp9/muHI6Nqha2gif4KyRkR4yAdOT7o9p27962oYCpCelK275mDqKUryMz615+9PnH8NdWzzO/bqeT/PMetafvj+cfw1GzT7idvp9/55j1rT98fzj+GmzT7ht9Pv8AzzHrWn74/nH8NNmn3Db6ff8AnmPWtP3x/OP4abNPuG30+/8APMetafvj+cfw02aY2+n3/nmQ+JdBpZwMsqspyjq5DKe3G1Ts8zWl0pTpvg2nxViHw/8AJ5cozmScSa9OoEnxtDB01FgTsyg7Ecu0bVOoqZmtTpejJLRha17d11Z8LFx61p++P5x/DUbPPuOXb6eT/PMetafvj+cfw1GzT7ht9Pv/ADzHrWn74/nH8NTs0xt9Pv8AzzO0PR2ZVcAprYBfKOyc27OZwB6M0VFq6ur/ANGcsZCUk99l8+Rx9a0/fH84/hqNmmabfT7/AM8yXwvo7JHJrfR4oJXBJ8bkCduzc+kCtaNDRmnI58VjFOm4w4ssvU1/N8v8q9XXxPD2eY9TH/V+X+VNoiNnmPU1/wBX5f5U2iI2eZVT9F5RI0kEoiZ/L2DA9ucHkc71usdTcVGpHSS4HJLo2opudKWi3x5nbhfRloNR1a5HOXdjue37d6rVxqqWVrJcEXw/RzpXd7t8WT/U1/1fl/lWW0ROnZ5j1Nf9X5f5U2iJGzzI3EeESyBVXTgZY5J3bkOzsH2mvE6Vo1sVJKFtFd/M9TAThh09K92QPW3N3p84/dXk/wCJr93r9j0Nvp9/55nKXorPnUjhGxjKuwyO44FXh0biYcGvVoh42i9zTfkjpH0dudIVnjYAkjIGQTzOrTqJPbvV54HFTioNq35ztf4lVi6ClpJO/wCd57j6NS5GSuMjOGOcduNqyj0RWv7VreP2LPHwtuuaN7UFSuBpxpx2YxjHyV1VcBVnJvdbx5eh56qWd+ZWNwJ9WRMwGVOMb5XZd/MPNVNgxV76eXPLh6HQsVC1tFE42jJGVjxqwdJY+6Puicd5zW1DAThPSlb7mGsUpXkZr1rT96fOP4a6tnn3HobfTyf55j1rT98fzj+Go2aY2+nk/wA8yu4n0CmmIdZBFIBgOjsDjuOACR8dSsPNG9LpWnBaMo3WTSPPCugNxCCGlWTx+swSca9JXVkgknSSOeN+VNRO1ia3StGbvGLW63le+ZZ+tafvj+cfw1GzT7jn2+n3/nme4Oi8updRTTkasMeWd+zuqVh5X3lZY6Di7XuTOOcEmnlLqU04AXLHOAPR3k1erRlKV0ZYfFU6UNF3ue+A8AaGTXJpOB4ukk7nYncd321NKi4u7IxOLVSGjE0ddJwCgFAKAUAoBQCgFAKAUAoBQCgFAKA8swHPas6tWFKOlNpLvJSvwPPXr74fLXN/kcJ72PqidCWR5eZcbMAazq4/Dyi1CtFPO6fwuSoPmiuDHV5Xbzr4enVqbVpaxp6VtLuvx8O7gdbS0eBZLMuN2Ffc0+kMMopTrRb8UvhdnHoPI+idffD5a0XSGFbsqkfVDQlkdK7CooBQCgFAKAUAoBQCgFAKAUAoBQCgFAKAUAoBQCgFAKAUAoBQCgFAKAUAoBQCgFAKAUAoBQEbiHkfGK8P/wBQ/wDw34o1o9Y/NbzpVOnEHt1MZQXFvAqGGTLLLEskjdfr0KwBYhCMtp2BrxKXR1CWDVV3u4yle63NOy9m12nnyNnN6Vi34v0sjtpZEaGVhEIWmkQR6I0mYqrHLhjupzgHbeuPD9GSrU4zU0nK9k73bXlYs6lmRr7ppGBKAkqgC6WKfQjI8lqjtKqr1gbbQ2NWkNpIzWtLombcdJp9VuO9NKTst9vlwIdQW/TNNaRtFMx1WsbyhYwgkuokeLI6wsMl8bAgHtxglU6JlZzUkus0t97RbT5cgqnItOiPGWvYRK0Jh9kkQKWVs9XIUyCpPapBzjcHGRgnKvhYYbF04Rlpb4v1a/ESpOUW/E2NfoZxCgFAKAUAoBQCgFAKAUAoBQCgFAKAUAoBQCgFAKAUAoBQCgFAKAUAoBQCgFAKAUAoBQCgFAcLyMsuB3ivL6Yw1TEYbQpq7ujSlJRldmfm6LROzs0WWkkimY623khCiJhhtsBV5bHG+a+ehgOlIJJJbk48Y8JcfxmznTuQrnoSs11LcTAuHWALHqZVBhZ2BcK+JRllOGGAVrohhekaWHjRpwStpb7x55ZEaUG7tnZ+hVuzyOYMmQShh1j6R16lZmRdWmNmBILKATk771msJ0soqKtut2eXC+du8nTpnQdEIQc9T7uCT843l2yqsB8rsCr6cb5qrwXSr5LhJft4S4+pGnTJfCuArbahEhVWkaVhrZgGc5fSGY6RnJwMDJO1Q+jekKlWnOrFezo81wT7uJOsgk0i/r7Q5RQCgFAKAUAoBQCgFAKAUAoBQCgFAKAUAoBQCgFAKAUBS8WW7V2khdDGFX2JgNyFl1kHY5yYsAkDxTy7QOCvxIoDptVbG4IkO5Ze5tsLrzuckDfFASI4bzMmqRMderR4A2gEiakPi7kxh9+eTjIxkgcJrS+a3iAnVbgdb1jAIVbMcoi5x9khhOwXYHn2gJU4gwxqgUh4yDGD4yBG60Nr1Yy+nGBsO1qA+RpxEaMm3OEww8bDOer8Y7Z7H5Y8o7HAoD5Y3N+4bVHApCAjnu/WEHGHO2hWIzjJZeW+APTRX6pkPE0ns2Byjy0h6rV4uplEeORU5G+c5AHpzxDDYFrnUdO0mAmpcZ8bdtOvuyccu0CQqXZZMsgGmPXp2XVmTWFyCSMdWN8ZxsV3oCMq34fAMJQu5LSEkqp8gIqBfkJJ7M7ZIHiAcSAUE2xwuCTrLMwjUA5GAPH1k7DYgbc6A+iG/Crh4mYwxq+obCUI2t0wNwX0c+QBwDnAA6RniGfG8GxtsBJn85vuWwfY8Y5bnsxigOM8fEWjTDRLLobrNG0evrF06Q6Mfzercnn7kZyAOtvBehgXlUrqHiqEwVLx59wCMKJsb8mTmQSQL6gFAKAUAoBQCgFAKAUAoBQCgFAKAUAoBQCgFAKAUAoBQCgFAKAUAo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QEhIUExMWFRQWFxUVFRYTFBcZFxcXFhYXGBUYGBoYHCghGBwxHBYVIjEiJystLi4uFyEzOjMsNygtLi0BCgoKDg0OGxAQGywmICQsLCwwNDQsLCw0LC8sLCwsLDQsLCwsLCwsNCwsLCwsLCwsLCwsLCwsLCwsLCwsLCwsLP/AABEIAI8BYQMBEQACEQEDEQH/xAAbAAEAAwEBAQEAAAAAAAAAAAAABAUGAwIBB//EAFAQAAIBAwICBAUPCAcHBQAAAAECAwAEERIhBTEGE0FRFCIyYXEVFiM1QlJTgZGSk6Gx0dIHM1RicrLB4SQ0Q3N0grMXRYWUtMPwJVWDovH/xAAbAQEAAwEBAQEAAAAAAAAAAAAAAQIDBAUGB//EADwRAAIBAgIGBwcEAgIBBQAAAAABAgMRBFESExQhMUEFMlJhcYGRIlOhsdHh8DNCksEVoiNDsgYkNGKC/9oADAMBAAIRAxEAPwD9woBQCgFAVdz0jtI5Hje6hWSMAujSqGQMVVdQz4uS6Df3w76A+3PSK1i8u5hX2TqfGkUeygAmPn5WGU484oCs4f0xjkJ1qsSL4VreSaMaRbTiEkqSG0knOrGBsCdxQE+TpJb+DXFzFKk8cCSu5gdX/NIXZQQcasDtPaKAj9FulC3/AFgEMkTRiJiHMbArMpZCGjdhnA3U4IyNt6As+J8VhtVDTzRxKSQGldVBIBbALHc4BOPNQHE8ftdOrwiHT1Ynz1i46pjpWTOfIyCNXLIoCB0h6YW9ok2HSWaEIzwJIvWBXkjQEjmo9kU79476AsG49ah5YzcQh4lZ5VMi5RVALMwz4oAIJzyyM86A5euez0LJ4VBoZjGrGVMF15oN9283OgIHG+l3g00kQtZ5uphW4meExeJGxcA6XdWc+xtsoNASbfpRDJcW8CLI3hEJnil0YiZAqNsxIJOJE5Dt3oC8oBQEC941bwSJHLPGkjglEd1DMBnJCk5I2O/moDnN0itEUu1zCqBEl1GVQOrkOI3znkxBAPb2UBWQdMo5JmjjUMomt4RJ10YVxPb+ELImojX4uBpXJOcjYGgLbhfHba6LC3uIpioUsIpFcgN5JOk7UBXdGOlHh5YpbyJGOsxI7wEMY5DGw0JIZBuG3KgeL5xkDQ0BCv8Ai8Fu0azTRxtKdMau4VnbIGFBOW3IG3eKA4r0itCgcXMOgo0obrU09WraGfOcaQxCk95xQFW/TSIyFIgsqabV1kE0ao4uZnh8UsQCQUY4zk8hvQFtZcetp5GiiuIZJVBLRpIrOoVtLZUHIwdj3UBDXpTEb82Ol9eknrNurLhUkMWc516HV8Y5UBe0AoBQCgFAKAUAoBQCgFAKAUAoBQCgFAKAUAoDF3fRV4ouJKp8IguzPKbcRqs3XTAA6Z2kC6QRkZXI232xQHPgvQmaBbOUXCrdxrN4Qzxdakr3TiScjDIVbUAAw7BuKA4T9AFkE8QuxqaG8jYCMEoL65E6sR1nZoKj32CdsYoC6fonmPiaCXHhyldo/wA1m2WDONXj+Tq7OePPQHnob0T9TzIxkRi6RJphh6mIdUCA5TW2qQ58Z874G21AWXGuDeEyWj69Pg83XY06tfsUkenmNPl5zvyoDGy/kvbqFhS8Cg2jWcpNuG1J1zzIyjrBoILkHc5HcdwBZXfQZ2S+hW5VYbubwghrfVIkpkikbxxINSexkAFcjUN8DFARn6BhZ7gpeaHmF3JB+d66BrgjrXT2cIVDPgkRhvGXxsgGgJPCOgXUyRSPOrlLqS6KiFgrGS1W30jXK5GCNeSSezz0BL430VmnuJpY7oQpPAltKog1yaFaQkxuZAEYiUjJU4xQE2Lo0kc1i8baY7OGWBIyNRZZFhVfGJ2wIR2HOeygL2gFAULcCdL17uKVQJY4454ni1lhEXKdW+sdWfHOchgaAynAegEnUB2fwedbpbi3V0WUQww9YttbyBWAcBJZPJYYL7HbcC2PREvcmR7pDL4RbXjosWPzNq1sQFMhKqx1MDvjGN+dASOi/QzwGS3cTB+ps/AyBHp1+yiXrM6jjtGnfmTmgPnQzoe3Dnc9ZBIrdZuloI5yXlMg6ybrGLqMsAMDs7qA1lAUPEOAO17FeQzLG6xGCRZIusV4jIJDpw6mN8g+NuOWQcUBl7DoE0ovmctbmWdWtVbRJ1KRTm4GVBwyvM7sUz5OkZBGwFpxHom00wkmuo+tk8D2WHSGNnO850KZSdw2OZxjO/KgJHCOh3g81vL12rqWvmI6vGvwyUSc9Rxpxjtz5qAjr0DAnW58IfwgXjXRbx9BRgUMPVdZoHsRCdZjV4o7NqA2VAKAUAoBQCgFAKAUAoBQCgFAKAUAoBQCgFAKAUBE4txKO1ieaVtKIMk/UAB2kkgAeeobSV2TGLk7IxVpx2WG6e8uLOSG2uhbQh2dC0egy6GkQbqCZt/e47c1TTfNGurT3J3Z+gVoYigFAKAUBn7v21tf8He/69lQGgoBQCgFAKAUAoChg9tJv8Hb/wCvc0BfUAoBQCgFAUPG/wCucN/buP8Ap3oC+oBQCgFAKAUAoCk6Q9IRamONI2nuJc9XChAJA5szHZF85/gcVlKxeENLe9yOXAukTyzNb3Fube4CdYq9YJEePONSuoG4PMfzxEZXdnxJlBJXTujQVczFAKAUAoBQCgFAKAUAoBQCgFAY6+PqlfrCN7ayYSTd0lx/Zx+cKMk+fY9lZv2pW5I2XsQvzfyJX5TBnhl3+wv1SIRSr1GVo9dGkhPir6B9laGZ7oBQCgFAZ+79tbX/AAd7/r2VAaCgFAKAUAoBQCgKGD20m/wdv/r3NAX1AKAUAoBQFDxv+ucO/buP+negL6gFAKAUAoBQHK7uViR5HIVEUsxPYAMk1DdiUruyMz0KtmnaXiEy4e4wIVPOO2U+xr6W8o9+xqkFf2maVHb2Fy+Z94xtxbh3nhuwfQAho+uvMR/Tl5GqrQyFAKAUAoBQCgFAKAUAoBQCgKPpfxk2kHsY1TysIrdPfSPsDjuHM+jz1WcrIvTjpPfwO3RjgwsrdIs6n3eV+15W3dj37/UBSMdFWE5aTuV35TPay7/YX99arV6jLUeujSQ+SvoH2VoZHugFAKAUBn7v21tf8He/69lQGgoBQCgFAKAUBl+k/HZhMllZBWupF1s7jKW8WcGRx2knZV+XsB3p042058PmXjFWuyIvQInx34hfG4OMyrNpG2+BGBgJnPi+c1O0clFW8P74k6fcj3wfjs9rOtnxAgu/9WugulLj9RhySXzdvyaonTjJadPzWQcU1eJsKwMxQCgFAUPG/wCucN/buP8Ap3oC+oBQCgFAKAUBjukrG/uksEPsSaZr0j3oOYofSxwT5gD31lL2no+ptD2I6b48jYKoAAAwBsAOQrUxMtxn224d/dXf7qVm+uvM1j+nLyNVWhkKAUBxmu0TynVf2mA+2o0kuJZQk+COXqpB8NF9Iv31GnHMtqanZfoPVSD4aL6RfvppxzGqqdl+hLqxmKAUAoBQCgPjMACScAbknsoDH9HFPELp79h7DHqhsge0ZxLP6SRgeYHurOPtPS9DafsR0efM2NaGJmPyme1l3+wv761nV6jNaPXRpIfJX0D7K0Mj3QCgPEkgUZYgDvJwPrqLpEpN8CFJxy2XncRD/wCRfvqjqwXNepqsNWfCD9GUFzxmA8Rt5BMnVra3SM2oYDPNaFVJ7yEc/wCU1Gvp9pFtkr9h+hd+uO1/SIvnimup9peo2Sv2H6D1x2v6RF88U11PtL1GyV+w/QeuO1/SIvnimup9peo2Sv2H6D1x2v6RF88U11PtL1GyV+w/QeuO1/SIvnimup9peo2Sv2H6Hw9JLT9Ii+eKnWwe5NDZay/Y/QoPybETrdXrEGW6mZsbakhjOiFCOzYE/GK667Sapr9vz5lKiasjaVgZFdx/gsV7C0My5VtwRsyMPJdD2MP/ADarwm4S0kTF2dyg6Ncalt5hw++bMwBNtOdluox/3QOY59u/M6VIKUdZDhzWX2LSjdaSNhWBQUAoCh43/XOHft3H/TvQF9QCgFAKAUBVdJ+NLZW7ykam2WJBzkkbZEGN+f1A1WUrItCOk7EfofwVrWEmU6riZjLcP3yNzA8w5Ds599RCNlvJqSu93AvauUMrxn224d/dXf7qVm+uvM1j+nLyNVWhkVnGeMLb6VCmSV9o4l8pj3nuXz1nUqKO7mb0KDqXd7JcWQF4NPceNdTsoP8AY250qPMzc2rPVyn135I2eIpU91GN+97/AIcESYei1onKBD53yx/+xNWVCnkUeNrv9z8t3yO3retf0eL6NfuqdRT7KK7VX7b9R637X9Hi+jX7qamn2UNqr9t+pZ1qc4oBQCgFAKAyXTG6a4kj4dCSHmGq4cf2VsDhvjbyR/Os5O/so1pqy03y+Zp7S2WJEjRQqIoVVHIADAFXSsZt3dztUkGY/KZ7WXf7C/vrWdXqM1o9dGkh8lfQPsrQyPdAUHEb+WaY21sQpUAzTEZ6sNyVR2sawlKUpaEPN5HZSpU4U9bV334LPx7j1F0Ugzql1zv76Z2b6s4xRYeP7t/iHjqvCForu3fcnR8Ft15QRD/41+6tFTguCRi8RVfGT9WdfU2H4KP6NfuqdGORTWTzY9TYfgo/o1+6mjHIayebHqbD8FH9Gv3U0Y5DWTzY9TYfgo/o1+6mjHIayebHqbD8FH9Gv3U0Y5DWTzY9TYfgo/o1+6mjHIayebMz+UZUhsZFjijE05S2i8VQdczadiBsdOo/FW+HpxdRNrhv9C8Jyb3tk9eiECxxrEDFJGiqssRKt4oAy2NmzjfPPvrmq01OTnwb5mlPF1IrRe+OT/Nx04RxSRZPBrnAlAyjjZZlHaO5u8VWFR30J8fmTWoxcdbS6vNZP6ZMva2OQqOk3AI7+ExyZVgQ8Ui7PFIPJdD2HPy1enUdN3RMZOLKvov0hfU9nfFUu4V1auSTxDlMh5dnjDs35bgaVKS3ThwfweRM0ktLkS26SGQkWsDz4217JHnzO3OtdkUd9aSj3cX6I8x49z3UIOXfwXqz74TfnfqIB5jKxPygYpoYXty/j9ydZjexH1K3iFzcie1lmtWCQNIzGFhISHjZNl5jBOd6bPRn+nU396t8eBG116f6tJ2zTv8ADiaXhnFIrldUThu8cmHpB3FYVaM6TtNWOuhiKdaN6buTKyNhQCgFAY3hv/qd6bg72tozR2/dJN/aTecDkp+MdtZr2pX5I2l7Ebc2bKtDEUBleM+23Dv7q7/dSs3115msf05eRqXYAEnYDcnzCtDK1zP9Fouu13jjx5iRHn3EKnCqO7OMnvrCitL/AJHz+R24uWhahHhHj3vmaGtziFAKAUAoBQCgFAKAr+PcWSzgknk5INgObMdlUecnAqJOyuWjFydkVnQzhLxI9xcf1q5Ikl/UH9nEO4KNvT6BVYRtvfFlqkr7lwRo6uZigMx+Uz2su/2F/fWs6vUZrR66NJD5K+gfZWhkRON8RFtC8h3IGFX3zHZV+WqVJ6EbmtCk6s1Ffi5nDo3w4wRePvLITJKe923I+LlVaUNGO/i97L4mqqk/Z6q3LwLWtTnFAKAUAoBQCgFAY7jn9J4tY2/NbdJLyQY21fmoN+whixroh7NKUs939sut0WzY1zlCr6QcL8Ij8U6ZUOuJ+1XG4+I8j/KsqsNKO7jyOjDVtVLfwe5rNHvgPE/CYgxGlwSki9quuzD+Px1NOenG5GIo6qejy4p5rkSb++SBDJIwVRzJ+wd581b06cqktGKuzkq1oUouc3ZIx/FODS8WHWMBbhVfwYsitJlgPGfPkqcDYfzPfGtDCezH2pc3yXh39558YVMY06l40+zzl493cWfQ3jvXK1vNGILu3wssIGFx7mSLvjO3oz6CeOtCz0k7p8/qerq1BJR4cjS1iQKApOM8D1t10BEVwu4YbB/1ZB2g9/orqo4nRWrqb4P4d6OHE4TSetpbprnn3MkcC4sLlDkaJUOmWM81Yfw7j91Ur0HSlu3p7080aYXEqtHerSW5rJlnWB1CgMt0zv3cx2NucT3OQzD+ygH5yQ9xxkDz57cVnNvgjWml1nwXzL/hlgltFHDGMJGoVR6O095JySe81dKysjOTcndkqpIFAZXjPttw7+6u/wB1KzfXXmax/Tl5Fh0vuClrIF8qTESjvMh0/Zn5Kiu7Qdue71NcFBSrJvgt78t5Z2VsIo0jHJFVR/lGKvGOikkc85ucnJ82d6sVFAKAUAoBQCgFAKAxlt/6redZzs7NyI+6a4HN/Oq9nn9JrLrPuXzNn/xxtzfyNnWpiKAUBmPyme1l3+wv761nV6jNKPXRpIfJX0D7K0MzPyDwy9C84bXDHuac8h/lH11z/qVLco/P7Hav+Ghf90//AB+5o66DiFAKAUAoBQCgFAKAx/Qf+kXHErw5xJP4PFnl1VsNGV8xYsfirorezGMO6/qaT3JI2Fc5mKAyvH5xYTi5UjTL4k0WQCxA8WRQe0cj6fPSlhp1Kt4cOeSWZevjaVPD6NXiurbe23yOvCuHNdMlzckN7qGFTmOMHkx983/ncB2TxEIR1dDg+Lz8O48unhKlSesxPFcI8o+PeaWuM9EzfS3o61xouLZhFewbwydjjtik70O/oz6c7Uqij7Mt8X+XLxlbc+BI6KdI1vo2ypiuIjouIG8qN/4qeYbt+I1FWnoPNcmRKNi8rIqKAz3H7N4nF3AMuoxMg/tY+3/MOYPm82K7MPUjOOoqcHweT+jPOxdKVOW0UlvXFZr6oubC8SeNZIzlWGQftB7j2VzVKcqcnGS3o7aVWNWCnB7mceN8VjtIJJpThUGfOT7lR5ycD46zlKyubRi5OyKjobwuQCS7uR/SbnDMPgox+biHdgYz5+fKqwT4viy9SS6q4I0tXMhQCgMrxn224d/dXf7qVm+uvM1j+nLyJXGPZby0h7E1XDj9nxYz84mqVPaqRj5m9D2KFSedorz3v4Ggrc4xQCgFAKAUAoBQCgKrpNYzXEBigkERchXcg6hET7JoxybHL+HMVkm1ZFoNJ3ZL4ZYR20SQxLpRAFUfxPec5JPaTUpJbiJScndkqpIFAKAzH5TPay7/AGF/fWs6vUZrR66LLjHExbQahu5AWJe1nYYUAdtKk9CN/Qth6OtnblxfcuZ76PcO8HhVDu5y8je+kbdjnt7vipShoRsMRV1tRyXDgvBcCyrQwFAKAUAoBQCgFAZbpf0oWFDBbMJb2XxIYkILKzbdY+PIUbnJ7vSRtSpaT0pdVcS8Y33vgWvRjg62NrBbrv1aAEj3Tnd2+Nix+OqVJ6cnIrJ3dy0qhBTcV6QJG3VRAzTnlGm+PO55KP8Azz11UsLKa05ezHN/1mcVfGxpvQgtKeS/vI58K4IdRnuSJJ2GOXiRqfcoD6Tv5/Ocq2ITjqqatH5+P0Iw+FanrqrvP4R8CMbSWwYtApltiSWhHlxk8zH3j9X/APa8zRlS3x3rLLwPc04YhWqO08+T8fqWvDeOQXH5uQau1G8Vwe4qd61hVhPgznq4apS6y8+XqWNaGJlulXAJDIt7ZYW8iGCp2W4j7YpPPtsew45bEb0qitoT6r+BeMuT4Fh0Z6SRX8epCVkXaWF9pInGxVlO/PO/bVKlJwdmRKLiXNZlRQGYuoW4fI00YLWznM0a84m7ZEHd3j+GMd8JRxMVCTtNcHn3P+jyqkZYObqQV4Pisu9f2QrJG4rciZwRZW7nqEYYM0y7GVgfcj3I/mK86dOam4zVrHr061OVNSpu9+f58TaVYqKAUAoDK8Z9teHf3V3+6lZvrrzNY/py8iT0ebr57m55oSIYj3pH5RHmLfZWdL2pSn5I6MR/x04UufF+L+xoa6DiFAKAUAoBQCgFAKAqOlccr2zrD1Wtio/pDukeNQzlk8YHuxWlKahNSfL85lZUo1U4SvZ5GA9QeI9k3DlHmubsn6zXdt9P8UTD/FUOSn6s6p0e4j/7hbL+zLOftap/yNHsL0RX/Fw5Op/J/QkR8A4h28UhHokmP/cqu30Pdx+A/wAXlOp/L7EkcKvVGW4tEB35fH1y1V47D+7iQujKvCNSp+eRW8RinnVoFvTeasBo44GKY5+M5kwBkc96wl0hhnujRT8zoh0PiY+1OvKK77X9OJ4trs9di8vvBbiHKqtxAMaeWuNy+hge/ntTasM3eVFJrvZR4PFxTjSxDcX/APVb/EtpOLIf9+w/Ni/g1W2vC+7X8mY7DjuVV/wRHe+U/wC/Y/nIPsarbXg/d/7E7Fj/AHn+iI0k4P8Av2P6cD7DU7Zg+x8Sdl6QX71/EiyjP+/V+K8YfZVli8F2PiiVQ6Rzj/FkN7U/++g/8SlH2CrLGYHs/IaHSS5Q9GfVtk91xVG/4pNR4vBvh8ok26SXGEPj9D74Pb9t5G//ABWX76rtOF5S/wBYk36R93H4/Q+G3svdPC//ABaT8dSsTh/ef6oafSK/6l6/Y8PZ8MPlQW7+nirn7XqViKHvv9UNd0hyor1X0Lng3SK0s8+D21nFnYst5FqI7ix3I+Os5yw8+tWb8ijqdIPjR/2+xaHp3q8mWxj88lzqH/0rP/2a4zb8rfNkOPSEuFNLxbfyRzPG4Zv6xxaIL2x27BB6NZ8YjzVO2YeH6cVfOTv8OBGwYqr+rN2yirfHiWnDekHCrZdMVxAo7SHyT6SdzXNVxTqu85XOqjgVRVqcLEz162H6ZD8+s9ZDNG+qnkz4em/D/wBMh+dTWQzGpnkV3EePcIn3lmt2PfkhvnLvWctVLjY2pyxFPqXRX+H8KH5viDxf3c7j7Qapo0uUreZvr6760E/GKPnq9aDyeMuP2sN9q03cqnyI1l+NFfFf2U/Ehw6eUTNxYrOBgTRJokx52QDV8ea3pYiVPc53WTsJSTjZUrebI150ini/M8agnXulR43x2DKIwJ85xWkqmHnzcfDf8ytPdxp39fqcLPp7cM2gtPI3Z4K8cur0LoB+KqqjCXVrfA1bpr/qS82S7u8vZ9cd1bcRNudwscKu7YORrAKjz433x3Zpscn/ANq/PIhV6K3xhG/iz3b3skOowW/F42PPFiug+lRJj6tq9Om3o6FeUZrO9mvNI8atgIaeswzVN81e8X5P+j4OkPEj/Y349No38FNUlg8K96qtej/osq2MhudOlLvvJf2ffV/iXwV9/wAo/wCCq7FhvfS+H0J2nF+4pfyl9R6v8S+Cvv8AlH/BTYsN76Xw+g2nF+4pfyl9R6v8S+Cvv+Uf8FNiw3vpfD6DacX7il/KX1Il1eXkrq81teuUDKP6NKp0vjWuVXkQBmqvAYWXGs/gXjjcdHq0aS//AEyZb/lTEShEt1VV8UKFfbHZz51qsPg0rKp8jmkukpNylCLb72df9rh+BHyN99TqMH7z5FdDpHsR9WP9rh+BHyN99NRg/efIaHSPYj6sf7XD8CPkb76ajB+8+Q0OkexH1Y/2uH4EfI3301GD958hodI9iPqzpbflXLui9SPGZV5N7ogd/nqJUcJZ2qfIlQ6QvvhG3iz9SFeedYoBQEa5v44iA7BSdxnNYVcTSpO05WNIUpz6quR5Jbe6HVnTIPK0nONu2qxxFCs9FNMvoVqPt70VfgXDfeRfIa59fgs0dOljc5H1bDhxIAjiyTgbHmalV8G3ZNEOeMSu3Il+t2z+Aj+SrOphU7OxltWI7T9T4vArIH8zFnuKg/Uaa3CZobTibdZliGjhQ4CoijJ0jAA78AVvDEUZbotGDU5S372yFccStJBh2jcdzrqH1ira2GZqsNWX7WR9fD/eQfRL+Gmtp5k6ivkxr4f7yD6Jfw01tPMaivkxr4f7yD6Jfw01tPMaivkxr4f7yD6Jfw01tPMbPXyY18P95B9Ev4aa2nmNRXyY18P95B9Ev4aa2nmRqK+TPKzcPPJbc+iNfw01lPMl4fELjFnrXw/3kH0S/hprKeY2evkwJLD3kH0S/hprKeY2evkz711h72D6Nfw01lPMjZ6+TPQexxq0wYBAJ6teZyR7nzH5KnTha5GprXtZ3HhNj3Q/Rj8NRraeZOz18mdbd7NydCxEgZOI15cs8vOKtCUZu0SlSFSmrzTSOui295F8xfurbVSyOfXRzPoW397H8wfdTVSyGujmALf3sfzB91NVLIa6OYeS3HMRj0qB/CiozfIh14LjI9iSDuT5o+6mqlkTro5n0Sw/qfNH3U1UshrY5n0Tw/q/J/KmrlkRrY5nyTiEMeAWVcjI25jl3eY1y1cRSoy0ajszop051FeCuePVmD4Rfr+6s9vw/bRfZa3ZY9WYPhV+v7qbfhu2hstbsserMHwi/X91Rt+G7aGy1uyz6nFoSQBIMkgDnzPKrRxuHk0lNEPDVUruLJfWDvqdro3tpIy0WfOvXONQz3Z3ptlDtInQlkfJbhUUsxwBuT3VaOIpS6sgoSbskVU93ZSHL9Sx72jBPykVbW08zZYevkznr4f7yD6Jfw01lPNE6ivkz4ZOH+9t/ol/DTWU8xqK+TCy8PO4W3I80S/hprKeaDw9dcmfdfD/AHkH0S/hpraeaGor5MLJYAjCwZ7MRL+Gmsp5kaivkyzueJxRHS7hTjODnkatKpGO5spCjUmrxVz1acQjlJCOGI5489TGcZcGROlOHWViTVjMpulNuGh1cihBHnBIBH2fJXmdK0lKjp84/wBnZgptVLZlb0Zg1CUggMV0KT59ycdvua4ei6d1Np2b3L89Dox0rOK8ymuIwrMoOQCQD34OM15dSKjNxTvZ2O6EnKKb5nOsyxqpb1vBes5MVHy506v416FeT0FU5tX/AK+PE8qNOOu0OVyMnC4y6EgkYVX8Y5MjBCDnOeTk/wCWuyOCpOcW+FrPf+52t8yXiJqLS8t3LeTOESmSLx992Q57Ry3+LauKhNwmn3/YpXioz9nxMfeQ9XI6A50sVz6DXrSjZtI9WnNzipPmcaqXFAKAUAoDlIuoTARiaRIWkjhIJErBlU5UbuFBJ09uR3VrTind2u7EOWjo3einKzeXnyvmUnGuGPbSPOrxKUit5jFFA8OpJZOrwYyMA5O+TnzDFWqU7XfhysdeGxMKsVSabu5K7kpWsr8fzxNBWByigFAS+HDUWTsdSD5io1K3xEb+YmtIb92ZjW3JTyf2IlZmpJ4bOY5UYDO+CB2htiPkNaU5uMk0ZV6anTcWaWVMEjngkV9HF3Vz45qzseakgUBj4ZI7i4l68jIysKuzJHkNgKzLuu2fSa9KanSpRdPzaV2eHCUK9eSreCV7LjnyJXRqR0nmgYaQuo6M50EMBgHtG/PtwKpiYxlSjUTu3zzNcDKcK06L3WvuyNNXAeuAKAj8UjDRE9qEY9DbEfUD8RrwOn6MXSVTmnb1PX6IqtTcOTKSvkz6E7wQhoywRZGEqxnWrOsaFNWsou5yTjPZivUwlJOlpWTd7b1ey8Eclab09G9la+V34shvYtE7nWhAlMbogYAE6iNOoYIwvYTgEVlicPoqTutzt+fm40pVlKys+FzrXBwNzWSXreDdZjDFfrzp1fxr0K8m4qpmr/njxPIjTWt0OVyJHwyMtGzAkYUSZY5MjhNO+cjyyf8ALXXHBUnKLfCyvv5u1vn8C7xE0pRXl4K/0JnCnMkRD74LIc9o5b/EcVy0JuFTdydvjYzrpRlddzMddRaHdc50sVz34OK9SSs7HqwlpRUszlVS5xlTWkhWJZnSWFGVozMI4nUs03UrvIcjT24wcdtb04+zexDloyScmlZvjo3a5aT4ZlRLwx7O4dhJGVNyLd44kZFBePrAQp2AA5YJ/hVZw0bvvOqFeNeko2fV0k20+Dtx5l7WdzmJfCYg80YOANQJzywvjHPxCr01eSuY4iWjTbRP6VwaZtRbJcZxjyVGAvp5GtMQrSvmc+BleFrcCLwC5Mc8ZG+o6CB2htvuPxVSjK00a4qClSd+W8/Qa9E8MqOP2Ms4VU0hRuckjJ5Ds9Py15vSGHrV0owtbmdWFrQpNuV7kfgvB5IWdm050kLgnmd99tuQrHA4CpQlKUrXtZGmJxMKqUVfiV3rbm70+cfuri/xOI529fsdO3Usn+eZ6To1LkZKAZ3wxzjt7KldEVr72reP2IePp23XNE9mCujA040482MYrqq4CrNvhb+uR56qWd+ZWtwJ9WRM2MhuW+VGAc8s42ziqf4/E3vp9/muHI6Nqha2gif4KyRkR4yAdOT7o9p27962oYCpCelK275mDqKUryMz615+9PnH8NdWzzO/bqeT/PMetafvj+cfw1GzT7idvp9/55j1rT98fzj+GmzT7ht9Pv8AzzHrWn74/nH8NNmn3Db6ff8AnmPWtP3x/OP4abNPuG30+/8APMetafvj+cfw02aY2+n3/nmQ+JdBpZwMsqspyjq5DKe3G1Ts8zWl0pTpvg2nxViHw/8AJ5cozmScSa9OoEnxtDB01FgTsyg7Ecu0bVOoqZmtTpejJLRha17d11Z8LFx61p++P5x/DUbPPuOXb6eT/PMetafvj+cfw1GzT7ht9Pv/ADzHrWn74/nH8NTs0xt9Pv8AzzO0PR2ZVcAprYBfKOyc27OZwB6M0VFq6ur/ANGcsZCUk99l8+Rx9a0/fH84/hqNmmabfT7/AM8yXwvo7JHJrfR4oJXBJ8bkCduzc+kCtaNDRmnI58VjFOm4w4ssvU1/N8v8q9XXxPD2eY9TH/V+X+VNoiNnmPU1/wBX5f5U2iI2eZVT9F5RI0kEoiZ/L2DA9ucHkc71usdTcVGpHSS4HJLo2opudKWi3x5nbhfRloNR1a5HOXdjue37d6rVxqqWVrJcEXw/RzpXd7t8WT/U1/1fl/lWW0ROnZ5j1Nf9X5f5U2iJGzzI3EeESyBVXTgZY5J3bkOzsH2mvE6Vo1sVJKFtFd/M9TAThh09K92QPW3N3p84/dXk/wCJr93r9j0Nvp9/55nKXorPnUjhGxjKuwyO44FXh0biYcGvVoh42i9zTfkjpH0dudIVnjYAkjIGQTzOrTqJPbvV54HFTioNq35ztf4lVi6ClpJO/wCd57j6NS5GSuMjOGOcduNqyj0RWv7VreP2LPHwtuuaN7UFSuBpxpx2YxjHyV1VcBVnJvdbx5eh56qWd+ZWNwJ9WRMwGVOMb5XZd/MPNVNgxV76eXPLh6HQsVC1tFE42jJGVjxqwdJY+6Puicd5zW1DAThPSlb7mGsUpXkZr1rT96fOP4a6tnn3HobfTyf55j1rT98fzj+Go2aY2+nk/wA8yu4n0CmmIdZBFIBgOjsDjuOACR8dSsPNG9LpWnBaMo3WTSPPCugNxCCGlWTx+swSca9JXVkgknSSOeN+VNRO1ia3StGbvGLW63le+ZZ+tafvj+cfw1GzT7jn2+n3/nme4Oi8updRTTkasMeWd+zuqVh5X3lZY6Di7XuTOOcEmnlLqU04AXLHOAPR3k1erRlKV0ZYfFU6UNF3ue+A8AaGTXJpOB4ukk7nYncd321NKi4u7IxOLVSGjE0ddJwCgFAKAUAoBQCgFAKAUAoBQCgFAKA8swHPas6tWFKOlNpLvJSvwPPXr74fLXN/kcJ72PqidCWR5eZcbMAazq4/Dyi1CtFPO6fwuSoPmiuDHV5Xbzr4enVqbVpaxp6VtLuvx8O7gdbS0eBZLMuN2Ffc0+kMMopTrRb8UvhdnHoPI+idffD5a0XSGFbsqkfVDQlkdK7CooBQCgFAKAUAoBQCgFAKAUAoBQCgFAKAUAoBQCgFAKAUAoBQCgFAKAUAoBQCgFAKAUAoBQEbiHkfGK8P/wBQ/wDw34o1o9Y/NbzpVOnEHt1MZQXFvAqGGTLLLEskjdfr0KwBYhCMtp2BrxKXR1CWDVV3u4yle63NOy9m12nnyNnN6Vi34v0sjtpZEaGVhEIWmkQR6I0mYqrHLhjupzgHbeuPD9GSrU4zU0nK9k73bXlYs6lmRr7ppGBKAkqgC6WKfQjI8lqjtKqr1gbbQ2NWkNpIzWtLombcdJp9VuO9NKTst9vlwIdQW/TNNaRtFMx1WsbyhYwgkuokeLI6wsMl8bAgHtxglU6JlZzUkus0t97RbT5cgqnItOiPGWvYRK0Jh9kkQKWVs9XIUyCpPapBzjcHGRgnKvhYYbF04Rlpb4v1a/ESpOUW/E2NfoZxCgFAKAUAoBQCgFAKAUAoBQCgFAKAUAoBQCgFAKAUAoBQCgFAKAUAoBQCgFAKAUAoBQCgFAcLyMsuB3ivL6Yw1TEYbQpq7ujSlJRldmfm6LROzs0WWkkimY623khCiJhhtsBV5bHG+a+ehgOlIJJJbk48Y8JcfxmznTuQrnoSs11LcTAuHWALHqZVBhZ2BcK+JRllOGGAVrohhekaWHjRpwStpb7x55ZEaUG7tnZ+hVuzyOYMmQShh1j6R16lZmRdWmNmBILKATk771msJ0soqKtut2eXC+du8nTpnQdEIQc9T7uCT843l2yqsB8rsCr6cb5qrwXSr5LhJft4S4+pGnTJfCuArbahEhVWkaVhrZgGc5fSGY6RnJwMDJO1Q+jekKlWnOrFezo81wT7uJOsgk0i/r7Q5RQCgFAKAUAoBQCgFAKAUAoBQCgFAKAUAoBQCgFAKAUBS8WW7V2khdDGFX2JgNyFl1kHY5yYsAkDxTy7QOCvxIoDptVbG4IkO5Ze5tsLrzuckDfFASI4bzMmqRMderR4A2gEiakPi7kxh9+eTjIxkgcJrS+a3iAnVbgdb1jAIVbMcoi5x9khhOwXYHn2gJU4gwxqgUh4yDGD4yBG60Nr1Yy+nGBsO1qA+RpxEaMm3OEww8bDOer8Y7Z7H5Y8o7HAoD5Y3N+4bVHApCAjnu/WEHGHO2hWIzjJZeW+APTRX6pkPE0ns2Byjy0h6rV4uplEeORU5G+c5AHpzxDDYFrnUdO0mAmpcZ8bdtOvuyccu0CQqXZZMsgGmPXp2XVmTWFyCSMdWN8ZxsV3oCMq34fAMJQu5LSEkqp8gIqBfkJJ7M7ZIHiAcSAUE2xwuCTrLMwjUA5GAPH1k7DYgbc6A+iG/Crh4mYwxq+obCUI2t0wNwX0c+QBwDnAA6RniGfG8GxtsBJn85vuWwfY8Y5bnsxigOM8fEWjTDRLLobrNG0evrF06Q6Mfzercnn7kZyAOtvBehgXlUrqHiqEwVLx59wCMKJsb8mTmQSQL6gFAKAUAoBQCgFAKAUAoBQCgFAKAUAoBQCgFAKAUAoBQCgFAKAUAo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6" name="Group 15"/>
          <p:cNvGrpSpPr/>
          <p:nvPr/>
        </p:nvGrpSpPr>
        <p:grpSpPr>
          <a:xfrm>
            <a:off x="809887" y="2109540"/>
            <a:ext cx="7267535" cy="3180917"/>
            <a:chOff x="1162588" y="2109540"/>
            <a:chExt cx="7267535" cy="3180917"/>
          </a:xfrm>
        </p:grpSpPr>
        <p:pic>
          <p:nvPicPr>
            <p:cNvPr id="102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6280" t="31247" r="25757" b="27459"/>
            <a:stretch/>
          </p:blipFill>
          <p:spPr bwMode="auto">
            <a:xfrm>
              <a:off x="1162588" y="2495005"/>
              <a:ext cx="6975566" cy="2795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606725" y="2109540"/>
              <a:ext cx="1172116" cy="369332"/>
            </a:xfrm>
            <a:prstGeom prst="rect">
              <a:avLst/>
            </a:prstGeom>
            <a:noFill/>
          </p:spPr>
          <p:txBody>
            <a:bodyPr wrap="none" rtlCol="0">
              <a:spAutoFit/>
            </a:bodyPr>
            <a:lstStyle/>
            <a:p>
              <a:r>
                <a:rPr lang="en-US" dirty="0" smtClean="0"/>
                <a:t>G</a:t>
              </a:r>
              <a:r>
                <a:rPr lang="en-US" baseline="-25000" dirty="0" smtClean="0"/>
                <a:t>1</a:t>
              </a:r>
              <a:r>
                <a:rPr lang="en-US" dirty="0" smtClean="0"/>
                <a:t> Driver</a:t>
              </a:r>
              <a:endParaRPr lang="en-US" dirty="0"/>
            </a:p>
          </p:txBody>
        </p:sp>
        <p:sp>
          <p:nvSpPr>
            <p:cNvPr id="8" name="TextBox 7"/>
            <p:cNvSpPr txBox="1"/>
            <p:nvPr/>
          </p:nvSpPr>
          <p:spPr>
            <a:xfrm>
              <a:off x="3078474" y="2109540"/>
              <a:ext cx="1210588" cy="369332"/>
            </a:xfrm>
            <a:prstGeom prst="rect">
              <a:avLst/>
            </a:prstGeom>
            <a:noFill/>
          </p:spPr>
          <p:txBody>
            <a:bodyPr wrap="none" rtlCol="0">
              <a:spAutoFit/>
            </a:bodyPr>
            <a:lstStyle/>
            <a:p>
              <a:r>
                <a:rPr lang="en-US" dirty="0" smtClean="0"/>
                <a:t>S Driver 1</a:t>
              </a:r>
              <a:endParaRPr lang="en-US" dirty="0"/>
            </a:p>
          </p:txBody>
        </p:sp>
        <p:sp>
          <p:nvSpPr>
            <p:cNvPr id="9" name="TextBox 8"/>
            <p:cNvSpPr txBox="1"/>
            <p:nvPr/>
          </p:nvSpPr>
          <p:spPr>
            <a:xfrm>
              <a:off x="4267417" y="2109540"/>
              <a:ext cx="1210588" cy="369332"/>
            </a:xfrm>
            <a:prstGeom prst="rect">
              <a:avLst/>
            </a:prstGeom>
            <a:noFill/>
          </p:spPr>
          <p:txBody>
            <a:bodyPr wrap="none" rtlCol="0">
              <a:spAutoFit/>
            </a:bodyPr>
            <a:lstStyle/>
            <a:p>
              <a:r>
                <a:rPr lang="en-US" dirty="0" smtClean="0"/>
                <a:t>S Driver 2</a:t>
              </a:r>
              <a:endParaRPr lang="en-US" dirty="0"/>
            </a:p>
          </p:txBody>
        </p:sp>
        <p:sp>
          <p:nvSpPr>
            <p:cNvPr id="10" name="TextBox 9"/>
            <p:cNvSpPr txBox="1"/>
            <p:nvPr/>
          </p:nvSpPr>
          <p:spPr>
            <a:xfrm>
              <a:off x="5765291" y="2109540"/>
              <a:ext cx="1492716" cy="369332"/>
            </a:xfrm>
            <a:prstGeom prst="rect">
              <a:avLst/>
            </a:prstGeom>
            <a:noFill/>
          </p:spPr>
          <p:txBody>
            <a:bodyPr wrap="none" rtlCol="0">
              <a:spAutoFit/>
            </a:bodyPr>
            <a:lstStyle/>
            <a:p>
              <a:r>
                <a:rPr lang="en-US" dirty="0" smtClean="0"/>
                <a:t>G</a:t>
              </a:r>
              <a:r>
                <a:rPr lang="en-US" baseline="-25000" dirty="0" smtClean="0"/>
                <a:t>2</a:t>
              </a:r>
              <a:r>
                <a:rPr lang="en-US" dirty="0" smtClean="0"/>
                <a:t>/M Driver </a:t>
              </a:r>
              <a:endParaRPr lang="en-US" dirty="0"/>
            </a:p>
          </p:txBody>
        </p:sp>
        <p:cxnSp>
          <p:nvCxnSpPr>
            <p:cNvPr id="11" name="Straight Connector 10"/>
            <p:cNvCxnSpPr/>
            <p:nvPr/>
          </p:nvCxnSpPr>
          <p:spPr>
            <a:xfrm>
              <a:off x="6459413" y="2492463"/>
              <a:ext cx="0" cy="11169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258007" y="2109540"/>
              <a:ext cx="1172116" cy="369332"/>
            </a:xfrm>
            <a:prstGeom prst="rect">
              <a:avLst/>
            </a:prstGeom>
            <a:noFill/>
          </p:spPr>
          <p:txBody>
            <a:bodyPr wrap="none" rtlCol="0">
              <a:spAutoFit/>
            </a:bodyPr>
            <a:lstStyle/>
            <a:p>
              <a:r>
                <a:rPr lang="en-US" dirty="0" smtClean="0"/>
                <a:t>G</a:t>
              </a:r>
              <a:r>
                <a:rPr lang="en-US" baseline="-25000" dirty="0" smtClean="0"/>
                <a:t>1</a:t>
              </a:r>
              <a:r>
                <a:rPr lang="en-US" dirty="0" smtClean="0"/>
                <a:t> Driver</a:t>
              </a:r>
              <a:endParaRPr lang="en-US" dirty="0"/>
            </a:p>
          </p:txBody>
        </p:sp>
        <p:cxnSp>
          <p:nvCxnSpPr>
            <p:cNvPr id="14" name="Straight Connector 13"/>
            <p:cNvCxnSpPr/>
            <p:nvPr/>
          </p:nvCxnSpPr>
          <p:spPr>
            <a:xfrm>
              <a:off x="7604590" y="2478872"/>
              <a:ext cx="0" cy="56477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0147606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t>Drivers are composed of two proteins</a:t>
            </a:r>
            <a:endParaRPr lang="en-US" dirty="0"/>
          </a:p>
        </p:txBody>
      </p:sp>
      <p:sp>
        <p:nvSpPr>
          <p:cNvPr id="11" name="Can 10"/>
          <p:cNvSpPr/>
          <p:nvPr/>
        </p:nvSpPr>
        <p:spPr>
          <a:xfrm rot="5400000" flipH="1">
            <a:off x="2787489" y="3872553"/>
            <a:ext cx="1427132" cy="1954545"/>
          </a:xfrm>
          <a:prstGeom prst="can">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Left Arrow 11"/>
          <p:cNvSpPr/>
          <p:nvPr/>
        </p:nvSpPr>
        <p:spPr>
          <a:xfrm rot="10800000">
            <a:off x="2780823" y="4462770"/>
            <a:ext cx="1338034" cy="814722"/>
          </a:xfrm>
          <a:prstGeom prst="lef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823078" y="4607323"/>
            <a:ext cx="1066531" cy="477054"/>
          </a:xfrm>
          <a:prstGeom prst="rect">
            <a:avLst/>
          </a:prstGeom>
          <a:noFill/>
        </p:spPr>
        <p:txBody>
          <a:bodyPr wrap="square" rtlCol="0">
            <a:spAutoFit/>
          </a:bodyPr>
          <a:lstStyle/>
          <a:p>
            <a:r>
              <a:rPr lang="en-US" sz="2500" b="1" dirty="0" smtClean="0">
                <a:solidFill>
                  <a:schemeClr val="bg1"/>
                </a:solidFill>
                <a:latin typeface="+mn-lt"/>
              </a:rPr>
              <a:t>switch</a:t>
            </a:r>
            <a:endParaRPr lang="en-US" sz="2500" b="1" dirty="0">
              <a:solidFill>
                <a:schemeClr val="bg1"/>
              </a:solidFill>
              <a:latin typeface="+mn-lt"/>
            </a:endParaRPr>
          </a:p>
        </p:txBody>
      </p:sp>
      <p:sp>
        <p:nvSpPr>
          <p:cNvPr id="13" name="Can 12"/>
          <p:cNvSpPr/>
          <p:nvPr/>
        </p:nvSpPr>
        <p:spPr>
          <a:xfrm rot="16200000" flipH="1">
            <a:off x="4575308" y="3675834"/>
            <a:ext cx="1427132" cy="2340034"/>
          </a:xfrm>
          <a:prstGeom prst="can">
            <a:avLst/>
          </a:prstGeom>
          <a:solidFill>
            <a:srgbClr val="E756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4" name="TextBox 13"/>
          <p:cNvSpPr txBox="1"/>
          <p:nvPr/>
        </p:nvSpPr>
        <p:spPr>
          <a:xfrm>
            <a:off x="4745635" y="4631604"/>
            <a:ext cx="1491392" cy="477054"/>
          </a:xfrm>
          <a:prstGeom prst="rect">
            <a:avLst/>
          </a:prstGeom>
          <a:noFill/>
        </p:spPr>
        <p:txBody>
          <a:bodyPr wrap="square" rtlCol="0">
            <a:spAutoFit/>
          </a:bodyPr>
          <a:lstStyle/>
          <a:p>
            <a:r>
              <a:rPr lang="en-US" sz="2500" b="1" dirty="0" err="1" smtClean="0">
                <a:solidFill>
                  <a:srgbClr val="F2F2F2"/>
                </a:solidFill>
                <a:latin typeface="+mn-lt"/>
              </a:rPr>
              <a:t>Cyclin</a:t>
            </a:r>
            <a:endParaRPr lang="en-US" sz="2500" b="1" dirty="0">
              <a:solidFill>
                <a:srgbClr val="F2F2F2"/>
              </a:solidFill>
              <a:latin typeface="+mn-lt"/>
            </a:endParaRPr>
          </a:p>
        </p:txBody>
      </p:sp>
      <p:sp>
        <p:nvSpPr>
          <p:cNvPr id="15" name="Can 14"/>
          <p:cNvSpPr/>
          <p:nvPr/>
        </p:nvSpPr>
        <p:spPr>
          <a:xfrm rot="16200000" flipH="1">
            <a:off x="3777812" y="932588"/>
            <a:ext cx="1427132" cy="3935187"/>
          </a:xfrm>
          <a:prstGeom prst="can">
            <a:avLst/>
          </a:prstGeom>
          <a:solidFill>
            <a:srgbClr val="E1292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6" name="TextBox 15"/>
          <p:cNvSpPr txBox="1"/>
          <p:nvPr/>
        </p:nvSpPr>
        <p:spPr>
          <a:xfrm>
            <a:off x="3999939" y="2661654"/>
            <a:ext cx="1491392" cy="477054"/>
          </a:xfrm>
          <a:prstGeom prst="rect">
            <a:avLst/>
          </a:prstGeom>
          <a:noFill/>
        </p:spPr>
        <p:txBody>
          <a:bodyPr wrap="square" rtlCol="0">
            <a:spAutoFit/>
          </a:bodyPr>
          <a:lstStyle/>
          <a:p>
            <a:r>
              <a:rPr lang="en-US" sz="2500" b="1" dirty="0" smtClean="0">
                <a:solidFill>
                  <a:srgbClr val="F2F2F2"/>
                </a:solidFill>
                <a:latin typeface="+mn-lt"/>
              </a:rPr>
              <a:t>Driver</a:t>
            </a:r>
            <a:endParaRPr lang="en-US" sz="2500" b="1" dirty="0">
              <a:solidFill>
                <a:srgbClr val="F2F2F2"/>
              </a:solidFill>
              <a:latin typeface="+mn-lt"/>
            </a:endParaRPr>
          </a:p>
        </p:txBody>
      </p:sp>
    </p:spTree>
    <p:extLst>
      <p:ext uri="{BB962C8B-B14F-4D97-AF65-F5344CB8AC3E}">
        <p14:creationId xmlns:p14="http://schemas.microsoft.com/office/powerpoint/2010/main" val="180004065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565866" y="1943135"/>
            <a:ext cx="3806613" cy="3643659"/>
          </a:xfrm>
          <a:prstGeom prst="rect">
            <a:avLst/>
          </a:prstGeom>
        </p:spPr>
      </p:pic>
      <p:sp>
        <p:nvSpPr>
          <p:cNvPr id="2" name="Title 1"/>
          <p:cNvSpPr>
            <a:spLocks noGrp="1"/>
          </p:cNvSpPr>
          <p:nvPr>
            <p:ph type="title"/>
          </p:nvPr>
        </p:nvSpPr>
        <p:spPr/>
        <p:txBody>
          <a:bodyPr/>
          <a:lstStyle/>
          <a:p>
            <a:r>
              <a:rPr lang="en-US" dirty="0" smtClean="0"/>
              <a:t>How do cells control progression through the cell cycle?</a:t>
            </a:r>
            <a:endParaRPr lang="en-US" dirty="0"/>
          </a:p>
        </p:txBody>
      </p:sp>
      <p:sp>
        <p:nvSpPr>
          <p:cNvPr id="17" name="Content Placeholder 16"/>
          <p:cNvSpPr>
            <a:spLocks noGrp="1"/>
          </p:cNvSpPr>
          <p:nvPr>
            <p:ph idx="1"/>
          </p:nvPr>
        </p:nvSpPr>
        <p:spPr>
          <a:xfrm>
            <a:off x="457200" y="4831307"/>
            <a:ext cx="8229600" cy="1294856"/>
          </a:xfrm>
        </p:spPr>
        <p:txBody>
          <a:bodyPr/>
          <a:lstStyle/>
          <a:p>
            <a:r>
              <a:rPr lang="en-US" sz="3600" b="1" dirty="0" smtClean="0">
                <a:solidFill>
                  <a:schemeClr val="bg1">
                    <a:lumMod val="65000"/>
                  </a:schemeClr>
                </a:solidFill>
              </a:rPr>
              <a:t>Drivers</a:t>
            </a:r>
          </a:p>
          <a:p>
            <a:r>
              <a:rPr lang="en-US" sz="3600" b="1" dirty="0" smtClean="0"/>
              <a:t>Checkpoints</a:t>
            </a:r>
          </a:p>
          <a:p>
            <a:endParaRPr lang="en-US" sz="3600" dirty="0"/>
          </a:p>
        </p:txBody>
      </p:sp>
      <p:sp>
        <p:nvSpPr>
          <p:cNvPr id="8" name="TextBox 7"/>
          <p:cNvSpPr txBox="1"/>
          <p:nvPr/>
        </p:nvSpPr>
        <p:spPr>
          <a:xfrm>
            <a:off x="876781" y="3038076"/>
            <a:ext cx="1333769" cy="523220"/>
          </a:xfrm>
          <a:prstGeom prst="rect">
            <a:avLst/>
          </a:prstGeom>
          <a:noFill/>
        </p:spPr>
        <p:txBody>
          <a:bodyPr wrap="none" rtlCol="0">
            <a:spAutoFit/>
          </a:bodyPr>
          <a:lstStyle/>
          <a:p>
            <a:r>
              <a:rPr lang="en-US" sz="2800" dirty="0" smtClean="0">
                <a:latin typeface="+mn-lt"/>
              </a:rPr>
              <a:t>Divide!!</a:t>
            </a:r>
            <a:endParaRPr lang="en-US" sz="2800" dirty="0">
              <a:latin typeface="+mn-lt"/>
            </a:endParaRPr>
          </a:p>
        </p:txBody>
      </p:sp>
      <p:sp>
        <p:nvSpPr>
          <p:cNvPr id="9" name="TextBox 8"/>
          <p:cNvSpPr txBox="1"/>
          <p:nvPr/>
        </p:nvSpPr>
        <p:spPr>
          <a:xfrm>
            <a:off x="6871348" y="3199382"/>
            <a:ext cx="2272652" cy="523220"/>
          </a:xfrm>
          <a:prstGeom prst="rect">
            <a:avLst/>
          </a:prstGeom>
          <a:noFill/>
        </p:spPr>
        <p:txBody>
          <a:bodyPr wrap="none" rtlCol="0">
            <a:spAutoFit/>
          </a:bodyPr>
          <a:lstStyle/>
          <a:p>
            <a:r>
              <a:rPr lang="en-US" sz="2800" dirty="0" smtClean="0">
                <a:latin typeface="+mn-lt"/>
              </a:rPr>
              <a:t>Don’t divide!!</a:t>
            </a:r>
            <a:endParaRPr lang="en-US" sz="2800" dirty="0">
              <a:latin typeface="+mn-lt"/>
            </a:endParaRPr>
          </a:p>
        </p:txBody>
      </p:sp>
      <p:sp>
        <p:nvSpPr>
          <p:cNvPr id="13" name="Circular Arrow 12"/>
          <p:cNvSpPr/>
          <p:nvPr/>
        </p:nvSpPr>
        <p:spPr>
          <a:xfrm rot="1801796">
            <a:off x="1775841" y="2502039"/>
            <a:ext cx="2670569" cy="1629115"/>
          </a:xfrm>
          <a:prstGeom prst="circularArrow">
            <a:avLst>
              <a:gd name="adj1" fmla="val 4120"/>
              <a:gd name="adj2" fmla="val 1142319"/>
              <a:gd name="adj3" fmla="val 19057162"/>
              <a:gd name="adj4" fmla="val 10926270"/>
              <a:gd name="adj5" fmla="val 10481"/>
            </a:avLst>
          </a:prstGeom>
          <a:solidFill>
            <a:srgbClr val="00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026" name="Picture 2" descr="http://thumbs.dreamstime.com/z/crossing-guard-go-1418877.jpg"/>
          <p:cNvPicPr>
            <a:picLocks noChangeAspect="1" noChangeArrowheads="1"/>
          </p:cNvPicPr>
          <p:nvPr/>
        </p:nvPicPr>
        <p:blipFill rotWithShape="1">
          <a:blip r:embed="rId3">
            <a:extLst>
              <a:ext uri="{28A0092B-C50C-407E-A947-70E740481C1C}">
                <a14:useLocalDpi xmlns:a14="http://schemas.microsoft.com/office/drawing/2010/main" val="0"/>
              </a:ext>
            </a:extLst>
          </a:blip>
          <a:srcRect l="10402" b="5902"/>
          <a:stretch/>
        </p:blipFill>
        <p:spPr bwMode="auto">
          <a:xfrm>
            <a:off x="884322" y="1598092"/>
            <a:ext cx="1326228" cy="1439983"/>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4" descr="http://upload.wikimedia.org/wikipedia/en/6/69/Stop_sign(standard).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6" descr="http://upload.wikimedia.org/wikipedia/en/6/69/Stop_sign(standard).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6" name="Group 15"/>
          <p:cNvGrpSpPr/>
          <p:nvPr/>
        </p:nvGrpSpPr>
        <p:grpSpPr>
          <a:xfrm>
            <a:off x="7149664" y="1765482"/>
            <a:ext cx="1326228" cy="1466329"/>
            <a:chOff x="6822118" y="2994547"/>
            <a:chExt cx="1326228" cy="1466329"/>
          </a:xfrm>
        </p:grpSpPr>
        <p:pic>
          <p:nvPicPr>
            <p:cNvPr id="14" name="Picture 2" descr="http://thumbs.dreamstime.com/z/crossing-guard-go-1418877.jpg"/>
            <p:cNvPicPr>
              <a:picLocks noChangeAspect="1" noChangeArrowheads="1"/>
            </p:cNvPicPr>
            <p:nvPr/>
          </p:nvPicPr>
          <p:blipFill rotWithShape="1">
            <a:blip r:embed="rId3">
              <a:extLst>
                <a:ext uri="{28A0092B-C50C-407E-A947-70E740481C1C}">
                  <a14:useLocalDpi xmlns:a14="http://schemas.microsoft.com/office/drawing/2010/main" val="0"/>
                </a:ext>
              </a:extLst>
            </a:blip>
            <a:srcRect l="10402" b="5902"/>
            <a:stretch/>
          </p:blipFill>
          <p:spPr bwMode="auto">
            <a:xfrm>
              <a:off x="6822118" y="3020893"/>
              <a:ext cx="1326228" cy="14399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e:Stop sign(standard).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27854">
              <a:off x="7351220" y="2994547"/>
              <a:ext cx="673570" cy="673570"/>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Circular Arrow 21"/>
          <p:cNvSpPr/>
          <p:nvPr/>
        </p:nvSpPr>
        <p:spPr>
          <a:xfrm rot="9099122" flipV="1">
            <a:off x="4738238" y="2524598"/>
            <a:ext cx="2670569" cy="1629115"/>
          </a:xfrm>
          <a:prstGeom prst="circularArrow">
            <a:avLst>
              <a:gd name="adj1" fmla="val 4120"/>
              <a:gd name="adj2" fmla="val 1142319"/>
              <a:gd name="adj3" fmla="val 19057162"/>
              <a:gd name="adj4" fmla="val 10926270"/>
              <a:gd name="adj5" fmla="val 10481"/>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4413821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a:blip r:embed="rId2"/>
          <a:stretch>
            <a:fillRect/>
          </a:stretch>
        </p:blipFill>
        <p:spPr>
          <a:xfrm>
            <a:off x="1702729" y="1725678"/>
            <a:ext cx="4809801" cy="4287525"/>
          </a:xfrm>
          <a:prstGeom prst="rect">
            <a:avLst/>
          </a:prstGeom>
        </p:spPr>
      </p:pic>
      <p:sp>
        <p:nvSpPr>
          <p:cNvPr id="2" name="Title 1"/>
          <p:cNvSpPr>
            <a:spLocks noGrp="1"/>
          </p:cNvSpPr>
          <p:nvPr>
            <p:ph type="title"/>
          </p:nvPr>
        </p:nvSpPr>
        <p:spPr/>
        <p:txBody>
          <a:bodyPr/>
          <a:lstStyle/>
          <a:p>
            <a:r>
              <a:rPr lang="en-US" dirty="0" smtClean="0"/>
              <a:t>There are three cell cycle checkpoints</a:t>
            </a:r>
            <a:endParaRPr lang="en-US" dirty="0"/>
          </a:p>
        </p:txBody>
      </p:sp>
      <p:sp>
        <p:nvSpPr>
          <p:cNvPr id="11" name="AutoShape 4" descr="http://upload.wikimedia.org/wikipedia/en/6/69/Stop_sign(standard).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6" descr="http://upload.wikimedia.org/wikipedia/en/6/69/Stop_sign(standard).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43" name="Straight Connector 42"/>
          <p:cNvCxnSpPr/>
          <p:nvPr/>
        </p:nvCxnSpPr>
        <p:spPr>
          <a:xfrm>
            <a:off x="4090044" y="2425852"/>
            <a:ext cx="0" cy="55416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H="1">
            <a:off x="4400628" y="2459997"/>
            <a:ext cx="127644" cy="577572"/>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4684786" y="5278549"/>
            <a:ext cx="213343" cy="503789"/>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6" name="Group 5"/>
          <p:cNvGrpSpPr/>
          <p:nvPr/>
        </p:nvGrpSpPr>
        <p:grpSpPr>
          <a:xfrm>
            <a:off x="4970623" y="4520199"/>
            <a:ext cx="3936894" cy="1908470"/>
            <a:chOff x="4970623" y="4520199"/>
            <a:chExt cx="3936894" cy="1908470"/>
          </a:xfrm>
        </p:grpSpPr>
        <p:grpSp>
          <p:nvGrpSpPr>
            <p:cNvPr id="1040" name="Group 1039"/>
            <p:cNvGrpSpPr/>
            <p:nvPr/>
          </p:nvGrpSpPr>
          <p:grpSpPr>
            <a:xfrm>
              <a:off x="5993645" y="4520199"/>
              <a:ext cx="2913872" cy="1908470"/>
              <a:chOff x="5993645" y="4520199"/>
              <a:chExt cx="2913872" cy="1908470"/>
            </a:xfrm>
          </p:grpSpPr>
          <p:sp>
            <p:nvSpPr>
              <p:cNvPr id="9" name="TextBox 8"/>
              <p:cNvSpPr txBox="1"/>
              <p:nvPr/>
            </p:nvSpPr>
            <p:spPr>
              <a:xfrm>
                <a:off x="5993645" y="5782338"/>
                <a:ext cx="2622277" cy="646331"/>
              </a:xfrm>
              <a:prstGeom prst="rect">
                <a:avLst/>
              </a:prstGeom>
              <a:noFill/>
            </p:spPr>
            <p:txBody>
              <a:bodyPr wrap="square" rtlCol="0">
                <a:spAutoFit/>
              </a:bodyPr>
              <a:lstStyle/>
              <a:p>
                <a:pPr marL="228600" indent="-228600">
                  <a:buFont typeface="Arial" panose="020B0604020202020204" pitchFamily="34" charset="0"/>
                  <a:buChar char="•"/>
                </a:pPr>
                <a:r>
                  <a:rPr lang="en-US" dirty="0" smtClean="0">
                    <a:latin typeface="+mn-lt"/>
                  </a:rPr>
                  <a:t>Is environment ok?</a:t>
                </a:r>
              </a:p>
              <a:p>
                <a:pPr marL="228600" indent="-228600">
                  <a:buFont typeface="Arial" panose="020B0604020202020204" pitchFamily="34" charset="0"/>
                  <a:buChar char="•"/>
                </a:pPr>
                <a:r>
                  <a:rPr lang="en-US" dirty="0">
                    <a:latin typeface="+mn-lt"/>
                  </a:rPr>
                  <a:t>Is my DNA intact</a:t>
                </a:r>
                <a:r>
                  <a:rPr lang="en-US" dirty="0" smtClean="0">
                    <a:latin typeface="+mn-lt"/>
                  </a:rPr>
                  <a:t>?</a:t>
                </a:r>
                <a:endParaRPr lang="en-US" dirty="0">
                  <a:latin typeface="+mn-lt"/>
                </a:endParaRPr>
              </a:p>
            </p:txBody>
          </p:sp>
          <p:grpSp>
            <p:nvGrpSpPr>
              <p:cNvPr id="16" name="Group 15"/>
              <p:cNvGrpSpPr/>
              <p:nvPr/>
            </p:nvGrpSpPr>
            <p:grpSpPr>
              <a:xfrm>
                <a:off x="5993645" y="4520199"/>
                <a:ext cx="1037771" cy="1262139"/>
                <a:chOff x="6822118" y="2994547"/>
                <a:chExt cx="1326228" cy="1466329"/>
              </a:xfrm>
            </p:grpSpPr>
            <p:pic>
              <p:nvPicPr>
                <p:cNvPr id="14" name="Picture 2" descr="http://thumbs.dreamstime.com/z/crossing-guard-go-1418877.jpg"/>
                <p:cNvPicPr>
                  <a:picLocks noChangeAspect="1" noChangeArrowheads="1"/>
                </p:cNvPicPr>
                <p:nvPr/>
              </p:nvPicPr>
              <p:blipFill rotWithShape="1">
                <a:blip r:embed="rId3">
                  <a:extLst>
                    <a:ext uri="{28A0092B-C50C-407E-A947-70E740481C1C}">
                      <a14:useLocalDpi xmlns:a14="http://schemas.microsoft.com/office/drawing/2010/main" val="0"/>
                    </a:ext>
                  </a:extLst>
                </a:blip>
                <a:srcRect l="10402" b="5902"/>
                <a:stretch/>
              </p:blipFill>
              <p:spPr bwMode="auto">
                <a:xfrm>
                  <a:off x="6822118" y="3020893"/>
                  <a:ext cx="1326228" cy="14399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e:Stop sign(standard).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27854">
                  <a:off x="7351220" y="2994547"/>
                  <a:ext cx="673570" cy="673570"/>
                </a:xfrm>
                <a:prstGeom prst="rect">
                  <a:avLst/>
                </a:prstGeom>
                <a:noFill/>
                <a:extLst>
                  <a:ext uri="{909E8E84-426E-40dd-AFC4-6F175D3DCCD1}">
                    <a14:hiddenFill xmlns:a14="http://schemas.microsoft.com/office/drawing/2010/main">
                      <a:solidFill>
                        <a:srgbClr val="FFFFFF"/>
                      </a:solidFill>
                    </a14:hiddenFill>
                  </a:ext>
                </a:extLst>
              </p:spPr>
            </p:pic>
          </p:grpSp>
          <p:sp>
            <p:nvSpPr>
              <p:cNvPr id="51" name="TextBox 50"/>
              <p:cNvSpPr txBox="1"/>
              <p:nvPr/>
            </p:nvSpPr>
            <p:spPr>
              <a:xfrm>
                <a:off x="6885139" y="5154459"/>
                <a:ext cx="2022378" cy="707886"/>
              </a:xfrm>
              <a:prstGeom prst="rect">
                <a:avLst/>
              </a:prstGeom>
              <a:noFill/>
            </p:spPr>
            <p:txBody>
              <a:bodyPr wrap="square" rtlCol="0">
                <a:spAutoFit/>
              </a:bodyPr>
              <a:lstStyle/>
              <a:p>
                <a:r>
                  <a:rPr lang="en-US" sz="2000" b="1" dirty="0" smtClean="0">
                    <a:latin typeface="+mn-lt"/>
                  </a:rPr>
                  <a:t>G</a:t>
                </a:r>
                <a:r>
                  <a:rPr lang="en-US" sz="2000" b="1" baseline="-25000" dirty="0" smtClean="0">
                    <a:latin typeface="+mn-lt"/>
                  </a:rPr>
                  <a:t>1</a:t>
                </a:r>
                <a:r>
                  <a:rPr lang="en-US" sz="2000" b="1" dirty="0" smtClean="0">
                    <a:latin typeface="+mn-lt"/>
                  </a:rPr>
                  <a:t> Checkpoint/ Restriction Point</a:t>
                </a:r>
                <a:endParaRPr lang="en-US" sz="2000" b="1" dirty="0">
                  <a:latin typeface="+mn-lt"/>
                </a:endParaRPr>
              </a:p>
            </p:txBody>
          </p:sp>
        </p:grpSp>
        <p:sp>
          <p:nvSpPr>
            <p:cNvPr id="3" name="Curved Left Arrow 2"/>
            <p:cNvSpPr/>
            <p:nvPr/>
          </p:nvSpPr>
          <p:spPr>
            <a:xfrm rot="4984594">
              <a:off x="5319226" y="5408920"/>
              <a:ext cx="393538" cy="1090743"/>
            </a:xfrm>
            <a:prstGeom prst="curvedLef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8" name="Group 7"/>
          <p:cNvGrpSpPr/>
          <p:nvPr/>
        </p:nvGrpSpPr>
        <p:grpSpPr>
          <a:xfrm>
            <a:off x="159320" y="1771033"/>
            <a:ext cx="3981374" cy="1912867"/>
            <a:chOff x="159320" y="1771033"/>
            <a:chExt cx="3981374" cy="1912867"/>
          </a:xfrm>
        </p:grpSpPr>
        <p:grpSp>
          <p:nvGrpSpPr>
            <p:cNvPr id="1044" name="Group 1043"/>
            <p:cNvGrpSpPr/>
            <p:nvPr/>
          </p:nvGrpSpPr>
          <p:grpSpPr>
            <a:xfrm>
              <a:off x="159320" y="1771033"/>
              <a:ext cx="2622277" cy="1912867"/>
              <a:chOff x="159320" y="1771033"/>
              <a:chExt cx="2622277" cy="1912867"/>
            </a:xfrm>
          </p:grpSpPr>
          <p:grpSp>
            <p:nvGrpSpPr>
              <p:cNvPr id="71" name="Group 70"/>
              <p:cNvGrpSpPr/>
              <p:nvPr/>
            </p:nvGrpSpPr>
            <p:grpSpPr>
              <a:xfrm>
                <a:off x="323994" y="1771033"/>
                <a:ext cx="1037771" cy="1262139"/>
                <a:chOff x="6822118" y="2994547"/>
                <a:chExt cx="1326228" cy="1466329"/>
              </a:xfrm>
            </p:grpSpPr>
            <p:pic>
              <p:nvPicPr>
                <p:cNvPr id="72" name="Picture 2" descr="http://thumbs.dreamstime.com/z/crossing-guard-go-1418877.jpg"/>
                <p:cNvPicPr>
                  <a:picLocks noChangeAspect="1" noChangeArrowheads="1"/>
                </p:cNvPicPr>
                <p:nvPr/>
              </p:nvPicPr>
              <p:blipFill rotWithShape="1">
                <a:blip r:embed="rId3">
                  <a:extLst>
                    <a:ext uri="{28A0092B-C50C-407E-A947-70E740481C1C}">
                      <a14:useLocalDpi xmlns:a14="http://schemas.microsoft.com/office/drawing/2010/main" val="0"/>
                    </a:ext>
                  </a:extLst>
                </a:blip>
                <a:srcRect l="10402" b="5902"/>
                <a:stretch/>
              </p:blipFill>
              <p:spPr bwMode="auto">
                <a:xfrm>
                  <a:off x="6822118" y="3020893"/>
                  <a:ext cx="1326228" cy="1439983"/>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8" descr="File:Stop sign(standard).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27854">
                  <a:off x="7351220" y="2994547"/>
                  <a:ext cx="673570" cy="673570"/>
                </a:xfrm>
                <a:prstGeom prst="rect">
                  <a:avLst/>
                </a:prstGeom>
                <a:noFill/>
                <a:extLst>
                  <a:ext uri="{909E8E84-426E-40dd-AFC4-6F175D3DCCD1}">
                    <a14:hiddenFill xmlns:a14="http://schemas.microsoft.com/office/drawing/2010/main">
                      <a:solidFill>
                        <a:srgbClr val="FFFFFF"/>
                      </a:solidFill>
                    </a14:hiddenFill>
                  </a:ext>
                </a:extLst>
              </p:spPr>
            </p:pic>
          </p:grpSp>
          <p:sp>
            <p:nvSpPr>
              <p:cNvPr id="68" name="TextBox 67"/>
              <p:cNvSpPr txBox="1"/>
              <p:nvPr/>
            </p:nvSpPr>
            <p:spPr>
              <a:xfrm>
                <a:off x="972972" y="2460545"/>
                <a:ext cx="1801661" cy="400110"/>
              </a:xfrm>
              <a:prstGeom prst="rect">
                <a:avLst/>
              </a:prstGeom>
              <a:noFill/>
            </p:spPr>
            <p:txBody>
              <a:bodyPr wrap="square" rtlCol="0">
                <a:spAutoFit/>
              </a:bodyPr>
              <a:lstStyle/>
              <a:p>
                <a:r>
                  <a:rPr lang="en-US" sz="2000" b="1" dirty="0" smtClean="0">
                    <a:latin typeface="+mn-lt"/>
                  </a:rPr>
                  <a:t>G</a:t>
                </a:r>
                <a:r>
                  <a:rPr lang="en-US" sz="2000" b="1" baseline="-25000" dirty="0">
                    <a:latin typeface="+mn-lt"/>
                  </a:rPr>
                  <a:t>2</a:t>
                </a:r>
                <a:r>
                  <a:rPr lang="en-US" sz="2000" b="1" dirty="0" smtClean="0">
                    <a:latin typeface="+mn-lt"/>
                  </a:rPr>
                  <a:t> Checkpoint</a:t>
                </a:r>
                <a:endParaRPr lang="en-US" sz="2000" b="1" dirty="0">
                  <a:latin typeface="+mn-lt"/>
                </a:endParaRPr>
              </a:p>
            </p:txBody>
          </p:sp>
          <p:sp>
            <p:nvSpPr>
              <p:cNvPr id="69" name="TextBox 68"/>
              <p:cNvSpPr txBox="1"/>
              <p:nvPr/>
            </p:nvSpPr>
            <p:spPr>
              <a:xfrm>
                <a:off x="159320" y="3037569"/>
                <a:ext cx="2622277" cy="646331"/>
              </a:xfrm>
              <a:prstGeom prst="rect">
                <a:avLst/>
              </a:prstGeom>
              <a:noFill/>
            </p:spPr>
            <p:txBody>
              <a:bodyPr wrap="square" rtlCol="0">
                <a:spAutoFit/>
              </a:bodyPr>
              <a:lstStyle/>
              <a:p>
                <a:pPr marL="228600" indent="-228600">
                  <a:buFont typeface="Arial" panose="020B0604020202020204" pitchFamily="34" charset="0"/>
                  <a:buChar char="•"/>
                </a:pPr>
                <a:r>
                  <a:rPr lang="en-US" dirty="0" smtClean="0">
                    <a:latin typeface="+mn-lt"/>
                  </a:rPr>
                  <a:t>Is my DNA correctly replicated? </a:t>
                </a:r>
              </a:p>
            </p:txBody>
          </p:sp>
        </p:grpSp>
        <p:sp>
          <p:nvSpPr>
            <p:cNvPr id="31" name="Curved Left Arrow 30"/>
            <p:cNvSpPr/>
            <p:nvPr/>
          </p:nvSpPr>
          <p:spPr>
            <a:xfrm rot="15755162">
              <a:off x="3130691" y="1480589"/>
              <a:ext cx="427412" cy="1592594"/>
            </a:xfrm>
            <a:prstGeom prst="curvedLef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9"/>
          <p:cNvGrpSpPr/>
          <p:nvPr/>
        </p:nvGrpSpPr>
        <p:grpSpPr>
          <a:xfrm>
            <a:off x="4690913" y="1940978"/>
            <a:ext cx="4501760" cy="1885793"/>
            <a:chOff x="4690913" y="1940978"/>
            <a:chExt cx="4501760" cy="1885793"/>
          </a:xfrm>
        </p:grpSpPr>
        <p:grpSp>
          <p:nvGrpSpPr>
            <p:cNvPr id="1045" name="Group 1044"/>
            <p:cNvGrpSpPr/>
            <p:nvPr/>
          </p:nvGrpSpPr>
          <p:grpSpPr>
            <a:xfrm>
              <a:off x="6094442" y="1940978"/>
              <a:ext cx="3098231" cy="1885793"/>
              <a:chOff x="5993645" y="1489230"/>
              <a:chExt cx="3098231" cy="1885793"/>
            </a:xfrm>
          </p:grpSpPr>
          <p:sp>
            <p:nvSpPr>
              <p:cNvPr id="75" name="TextBox 74"/>
              <p:cNvSpPr txBox="1"/>
              <p:nvPr/>
            </p:nvSpPr>
            <p:spPr>
              <a:xfrm>
                <a:off x="5993645" y="2728692"/>
                <a:ext cx="3098231" cy="646331"/>
              </a:xfrm>
              <a:prstGeom prst="rect">
                <a:avLst/>
              </a:prstGeom>
              <a:noFill/>
            </p:spPr>
            <p:txBody>
              <a:bodyPr wrap="square" rtlCol="0">
                <a:spAutoFit/>
              </a:bodyPr>
              <a:lstStyle/>
              <a:p>
                <a:pPr marL="228600" indent="-228600">
                  <a:buFont typeface="Arial" panose="020B0604020202020204" pitchFamily="34" charset="0"/>
                  <a:buChar char="•"/>
                </a:pPr>
                <a:r>
                  <a:rPr lang="en-US" dirty="0" smtClean="0">
                    <a:latin typeface="+mn-lt"/>
                  </a:rPr>
                  <a:t>Are chromosomes ready for separation? </a:t>
                </a:r>
                <a:endParaRPr lang="en-US" dirty="0">
                  <a:latin typeface="+mn-lt"/>
                </a:endParaRPr>
              </a:p>
            </p:txBody>
          </p:sp>
          <p:grpSp>
            <p:nvGrpSpPr>
              <p:cNvPr id="76" name="Group 75"/>
              <p:cNvGrpSpPr/>
              <p:nvPr/>
            </p:nvGrpSpPr>
            <p:grpSpPr>
              <a:xfrm>
                <a:off x="5993645" y="1489230"/>
                <a:ext cx="1037771" cy="1262139"/>
                <a:chOff x="6822118" y="2994547"/>
                <a:chExt cx="1326228" cy="1466329"/>
              </a:xfrm>
            </p:grpSpPr>
            <p:pic>
              <p:nvPicPr>
                <p:cNvPr id="77" name="Picture 2" descr="http://thumbs.dreamstime.com/z/crossing-guard-go-1418877.jpg"/>
                <p:cNvPicPr>
                  <a:picLocks noChangeAspect="1" noChangeArrowheads="1"/>
                </p:cNvPicPr>
                <p:nvPr/>
              </p:nvPicPr>
              <p:blipFill rotWithShape="1">
                <a:blip r:embed="rId3">
                  <a:extLst>
                    <a:ext uri="{28A0092B-C50C-407E-A947-70E740481C1C}">
                      <a14:useLocalDpi xmlns:a14="http://schemas.microsoft.com/office/drawing/2010/main" val="0"/>
                    </a:ext>
                  </a:extLst>
                </a:blip>
                <a:srcRect l="10402" b="5902"/>
                <a:stretch/>
              </p:blipFill>
              <p:spPr bwMode="auto">
                <a:xfrm>
                  <a:off x="6822118" y="3020893"/>
                  <a:ext cx="1326228" cy="1439983"/>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8" descr="File:Stop sign(standard).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27854">
                  <a:off x="7351220" y="2994547"/>
                  <a:ext cx="673570" cy="673570"/>
                </a:xfrm>
                <a:prstGeom prst="rect">
                  <a:avLst/>
                </a:prstGeom>
                <a:noFill/>
                <a:extLst>
                  <a:ext uri="{909E8E84-426E-40dd-AFC4-6F175D3DCCD1}">
                    <a14:hiddenFill xmlns:a14="http://schemas.microsoft.com/office/drawing/2010/main">
                      <a:solidFill>
                        <a:srgbClr val="FFFFFF"/>
                      </a:solidFill>
                    </a14:hiddenFill>
                  </a:ext>
                </a:extLst>
              </p:spPr>
            </p:pic>
          </p:grpSp>
          <p:sp>
            <p:nvSpPr>
              <p:cNvPr id="80" name="TextBox 79"/>
              <p:cNvSpPr txBox="1"/>
              <p:nvPr/>
            </p:nvSpPr>
            <p:spPr>
              <a:xfrm>
                <a:off x="6885138" y="2020871"/>
                <a:ext cx="1801661" cy="707886"/>
              </a:xfrm>
              <a:prstGeom prst="rect">
                <a:avLst/>
              </a:prstGeom>
              <a:noFill/>
            </p:spPr>
            <p:txBody>
              <a:bodyPr wrap="square" rtlCol="0">
                <a:spAutoFit/>
              </a:bodyPr>
              <a:lstStyle/>
              <a:p>
                <a:r>
                  <a:rPr lang="en-US" sz="2000" b="1" dirty="0" smtClean="0">
                    <a:latin typeface="+mn-lt"/>
                  </a:rPr>
                  <a:t>Mitosis Checkpoint</a:t>
                </a:r>
                <a:endParaRPr lang="en-US" sz="2000" b="1" dirty="0">
                  <a:latin typeface="+mn-lt"/>
                </a:endParaRPr>
              </a:p>
            </p:txBody>
          </p:sp>
        </p:grpSp>
        <p:sp>
          <p:nvSpPr>
            <p:cNvPr id="34" name="Curved Left Arrow 33"/>
            <p:cNvSpPr/>
            <p:nvPr/>
          </p:nvSpPr>
          <p:spPr>
            <a:xfrm rot="4984594">
              <a:off x="5135990" y="2423225"/>
              <a:ext cx="393538" cy="1283692"/>
            </a:xfrm>
            <a:prstGeom prst="curvedLef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0305245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ln/>
          <a:extLst>
            <a:ext uri="{91240B29-F687-4f45-9708-019B960494DF}">
              <a14:hiddenLine xmlns:a14="http://schemas.microsoft.com/office/drawing/2010/main" w="9525">
                <a:solidFill>
                  <a:schemeClr val="tx1"/>
                </a:solidFill>
                <a:miter lim="800000"/>
                <a:headEnd/>
                <a:tailEnd/>
              </a14:hiddenLine>
            </a:ext>
          </a:extLst>
        </p:spPr>
        <p:txBody>
          <a:bodyPr/>
          <a:lstStyle/>
          <a:p>
            <a:r>
              <a:rPr lang="en-US" dirty="0"/>
              <a:t>Do Now</a:t>
            </a:r>
          </a:p>
        </p:txBody>
      </p:sp>
      <p:sp>
        <p:nvSpPr>
          <p:cNvPr id="3074" name="Rectangle 2"/>
          <p:cNvSpPr>
            <a:spLocks noGrp="1" noChangeArrowheads="1"/>
          </p:cNvSpPr>
          <p:nvPr>
            <p:ph idx="1"/>
          </p:nvPr>
        </p:nvSpPr>
        <p:spPr>
          <a:xfrm>
            <a:off x="294281" y="1526099"/>
            <a:ext cx="8392519" cy="2619730"/>
          </a:xfrm>
          <a:ln/>
          <a:extLst>
            <a:ext uri="{91240B29-F687-4f45-9708-019B960494DF}">
              <a14:hiddenLine xmlns:a14="http://schemas.microsoft.com/office/drawing/2010/main" w="9525">
                <a:solidFill>
                  <a:schemeClr val="tx1"/>
                </a:solidFill>
                <a:miter lim="800000"/>
                <a:headEnd/>
                <a:tailEnd/>
              </a14:hiddenLine>
            </a:ext>
          </a:extLst>
        </p:spPr>
        <p:txBody>
          <a:bodyPr/>
          <a:lstStyle/>
          <a:p>
            <a:r>
              <a:rPr lang="en-US" sz="2800" dirty="0" smtClean="0"/>
              <a:t>What is the purpose of mitosis?</a:t>
            </a:r>
          </a:p>
          <a:p>
            <a:endParaRPr lang="en-US" sz="2800" dirty="0" smtClean="0"/>
          </a:p>
          <a:p>
            <a:r>
              <a:rPr lang="en-US" sz="2800" dirty="0" smtClean="0"/>
              <a:t>When do we need our cells to undergo mitosis? </a:t>
            </a:r>
          </a:p>
          <a:p>
            <a:pPr marL="0" indent="0">
              <a:buNone/>
            </a:pPr>
            <a:endParaRPr lang="en-US" sz="2800" dirty="0" smtClean="0"/>
          </a:p>
          <a:p>
            <a:r>
              <a:rPr lang="en-US" sz="2800" dirty="0" smtClean="0"/>
              <a:t>If a cell divides once every day, how long does mitosis last? </a:t>
            </a:r>
          </a:p>
          <a:p>
            <a:pPr lvl="4"/>
            <a:r>
              <a:rPr lang="en-US" sz="2800" dirty="0" smtClean="0"/>
              <a:t>1 hour</a:t>
            </a:r>
          </a:p>
          <a:p>
            <a:pPr lvl="4"/>
            <a:r>
              <a:rPr lang="en-US" sz="2800" dirty="0" smtClean="0"/>
              <a:t>6 hours</a:t>
            </a:r>
          </a:p>
          <a:p>
            <a:pPr lvl="4"/>
            <a:r>
              <a:rPr lang="en-US" sz="2800" dirty="0" smtClean="0"/>
              <a:t>12 hours</a:t>
            </a:r>
            <a:endParaRPr lang="en-US" sz="3200" dirty="0" smtClean="0"/>
          </a:p>
          <a:p>
            <a:pPr marL="457200" lvl="1" indent="0">
              <a:buNone/>
            </a:pPr>
            <a:endParaRPr lang="en-US" dirty="0"/>
          </a:p>
          <a:p>
            <a:pPr marL="704850" lvl="1" indent="-304800"/>
            <a:endParaRPr lang="en-US" dirty="0">
              <a:latin typeface="Times New Roman" charset="0"/>
              <a:ea typeface="ヒラギノ明朝 ProN W3" charset="0"/>
              <a:cs typeface="ヒラギノ明朝 ProN W3" charset="0"/>
              <a:sym typeface="Times New Roman" charset="0"/>
            </a:endParaRPr>
          </a:p>
        </p:txBody>
      </p:sp>
    </p:spTree>
    <p:extLst>
      <p:ext uri="{BB962C8B-B14F-4D97-AF65-F5344CB8AC3E}">
        <p14:creationId xmlns:p14="http://schemas.microsoft.com/office/powerpoint/2010/main" val="4063143410"/>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a:blip r:embed="rId2"/>
          <a:stretch>
            <a:fillRect/>
          </a:stretch>
        </p:blipFill>
        <p:spPr>
          <a:xfrm>
            <a:off x="1702729" y="1725678"/>
            <a:ext cx="4809801" cy="4287525"/>
          </a:xfrm>
          <a:prstGeom prst="rect">
            <a:avLst/>
          </a:prstGeom>
        </p:spPr>
      </p:pic>
      <p:sp>
        <p:nvSpPr>
          <p:cNvPr id="2" name="Title 1"/>
          <p:cNvSpPr>
            <a:spLocks noGrp="1"/>
          </p:cNvSpPr>
          <p:nvPr>
            <p:ph type="title"/>
          </p:nvPr>
        </p:nvSpPr>
        <p:spPr/>
        <p:txBody>
          <a:bodyPr/>
          <a:lstStyle/>
          <a:p>
            <a:r>
              <a:rPr lang="en-US" dirty="0" smtClean="0"/>
              <a:t>Checkpoints regulate the cycle</a:t>
            </a:r>
            <a:endParaRPr lang="en-US" dirty="0"/>
          </a:p>
        </p:txBody>
      </p:sp>
      <p:sp>
        <p:nvSpPr>
          <p:cNvPr id="11" name="AutoShape 4" descr="http://upload.wikimedia.org/wikipedia/en/6/69/Stop_sign(standard).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6" descr="http://upload.wikimedia.org/wikipedia/en/6/69/Stop_sign(standard).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42" name="Straight Connector 41"/>
          <p:cNvCxnSpPr/>
          <p:nvPr/>
        </p:nvCxnSpPr>
        <p:spPr>
          <a:xfrm>
            <a:off x="4684786" y="5278549"/>
            <a:ext cx="213343" cy="503789"/>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4090044" y="2425852"/>
            <a:ext cx="0" cy="55416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H="1">
            <a:off x="4400628" y="2459997"/>
            <a:ext cx="127644" cy="577572"/>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6" name="Group 15"/>
          <p:cNvGrpSpPr/>
          <p:nvPr/>
        </p:nvGrpSpPr>
        <p:grpSpPr>
          <a:xfrm>
            <a:off x="5993645" y="4520199"/>
            <a:ext cx="1037771" cy="1262139"/>
            <a:chOff x="6822118" y="2994547"/>
            <a:chExt cx="1326228" cy="1466329"/>
          </a:xfrm>
        </p:grpSpPr>
        <p:pic>
          <p:nvPicPr>
            <p:cNvPr id="14" name="Picture 2" descr="http://thumbs.dreamstime.com/z/crossing-guard-go-1418877.jpg"/>
            <p:cNvPicPr>
              <a:picLocks noChangeAspect="1" noChangeArrowheads="1"/>
            </p:cNvPicPr>
            <p:nvPr/>
          </p:nvPicPr>
          <p:blipFill rotWithShape="1">
            <a:blip r:embed="rId3">
              <a:extLst>
                <a:ext uri="{28A0092B-C50C-407E-A947-70E740481C1C}">
                  <a14:useLocalDpi xmlns:a14="http://schemas.microsoft.com/office/drawing/2010/main" val="0"/>
                </a:ext>
              </a:extLst>
            </a:blip>
            <a:srcRect l="10402" b="5902"/>
            <a:stretch/>
          </p:blipFill>
          <p:spPr bwMode="auto">
            <a:xfrm>
              <a:off x="6822118" y="3020893"/>
              <a:ext cx="1326228" cy="14399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e:Stop sign(standard).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27854">
              <a:off x="7351220" y="2994547"/>
              <a:ext cx="673570" cy="673570"/>
            </a:xfrm>
            <a:prstGeom prst="rect">
              <a:avLst/>
            </a:prstGeom>
            <a:noFill/>
            <a:extLst>
              <a:ext uri="{909E8E84-426E-40dd-AFC4-6F175D3DCCD1}">
                <a14:hiddenFill xmlns:a14="http://schemas.microsoft.com/office/drawing/2010/main">
                  <a:solidFill>
                    <a:srgbClr val="FFFFFF"/>
                  </a:solidFill>
                </a14:hiddenFill>
              </a:ext>
            </a:extLst>
          </p:spPr>
        </p:pic>
      </p:grpSp>
      <p:pic>
        <p:nvPicPr>
          <p:cNvPr id="37" name="Picture 2" descr="http://thumbs.dreamstime.com/z/crossing-guard-go-1418877.jpg"/>
          <p:cNvPicPr>
            <a:picLocks noChangeAspect="1" noChangeArrowheads="1"/>
          </p:cNvPicPr>
          <p:nvPr/>
        </p:nvPicPr>
        <p:blipFill rotWithShape="1">
          <a:blip r:embed="rId3">
            <a:extLst>
              <a:ext uri="{28A0092B-C50C-407E-A947-70E740481C1C}">
                <a14:useLocalDpi xmlns:a14="http://schemas.microsoft.com/office/drawing/2010/main" val="0"/>
              </a:ext>
            </a:extLst>
          </a:blip>
          <a:srcRect l="10402" b="5902"/>
          <a:stretch/>
        </p:blipFill>
        <p:spPr bwMode="auto">
          <a:xfrm>
            <a:off x="5993645" y="4544893"/>
            <a:ext cx="1037771" cy="12394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993645" y="5782338"/>
            <a:ext cx="2622277" cy="646331"/>
          </a:xfrm>
          <a:prstGeom prst="rect">
            <a:avLst/>
          </a:prstGeom>
          <a:noFill/>
        </p:spPr>
        <p:txBody>
          <a:bodyPr wrap="square" rtlCol="0">
            <a:spAutoFit/>
          </a:bodyPr>
          <a:lstStyle/>
          <a:p>
            <a:pPr marL="228600" indent="-228600">
              <a:buFont typeface="Arial" panose="020B0604020202020204" pitchFamily="34" charset="0"/>
              <a:buChar char="•"/>
            </a:pPr>
            <a:r>
              <a:rPr lang="en-US" dirty="0" smtClean="0">
                <a:latin typeface="+mn-lt"/>
              </a:rPr>
              <a:t>Is environment ok?</a:t>
            </a:r>
          </a:p>
          <a:p>
            <a:pPr marL="228600" indent="-228600">
              <a:buFont typeface="Arial" panose="020B0604020202020204" pitchFamily="34" charset="0"/>
              <a:buChar char="•"/>
            </a:pPr>
            <a:r>
              <a:rPr lang="en-US" dirty="0">
                <a:latin typeface="+mn-lt"/>
              </a:rPr>
              <a:t>Is my DNA intact</a:t>
            </a:r>
            <a:r>
              <a:rPr lang="en-US" dirty="0" smtClean="0">
                <a:latin typeface="+mn-lt"/>
              </a:rPr>
              <a:t>?</a:t>
            </a:r>
            <a:endParaRPr lang="en-US" dirty="0">
              <a:latin typeface="+mn-lt"/>
            </a:endParaRPr>
          </a:p>
        </p:txBody>
      </p:sp>
      <p:sp>
        <p:nvSpPr>
          <p:cNvPr id="51" name="TextBox 50"/>
          <p:cNvSpPr txBox="1"/>
          <p:nvPr/>
        </p:nvSpPr>
        <p:spPr>
          <a:xfrm>
            <a:off x="6885139" y="5154459"/>
            <a:ext cx="2258861" cy="707886"/>
          </a:xfrm>
          <a:prstGeom prst="rect">
            <a:avLst/>
          </a:prstGeom>
          <a:noFill/>
        </p:spPr>
        <p:txBody>
          <a:bodyPr wrap="square" rtlCol="0">
            <a:spAutoFit/>
          </a:bodyPr>
          <a:lstStyle/>
          <a:p>
            <a:r>
              <a:rPr lang="en-US" sz="2000" b="1" dirty="0" smtClean="0">
                <a:latin typeface="+mn-lt"/>
              </a:rPr>
              <a:t>G</a:t>
            </a:r>
            <a:r>
              <a:rPr lang="en-US" sz="2000" b="1" baseline="-25000" dirty="0" smtClean="0">
                <a:latin typeface="+mn-lt"/>
              </a:rPr>
              <a:t>1</a:t>
            </a:r>
            <a:r>
              <a:rPr lang="en-US" sz="2000" b="1" dirty="0" smtClean="0">
                <a:latin typeface="+mn-lt"/>
              </a:rPr>
              <a:t> Checkpoint/</a:t>
            </a:r>
          </a:p>
          <a:p>
            <a:r>
              <a:rPr lang="en-US" sz="2000" b="1" dirty="0" smtClean="0">
                <a:latin typeface="+mn-lt"/>
              </a:rPr>
              <a:t>Restriction Point</a:t>
            </a:r>
            <a:endParaRPr lang="en-US" sz="2000" b="1" dirty="0">
              <a:latin typeface="+mn-lt"/>
            </a:endParaRPr>
          </a:p>
        </p:txBody>
      </p:sp>
      <p:sp>
        <p:nvSpPr>
          <p:cNvPr id="34" name="Circular Arrow 33"/>
          <p:cNvSpPr/>
          <p:nvPr/>
        </p:nvSpPr>
        <p:spPr>
          <a:xfrm rot="6387261">
            <a:off x="1825123" y="1838513"/>
            <a:ext cx="4529842" cy="4751571"/>
          </a:xfrm>
          <a:prstGeom prst="circularArrow">
            <a:avLst>
              <a:gd name="adj1" fmla="val 2924"/>
              <a:gd name="adj2" fmla="val 696285"/>
              <a:gd name="adj3" fmla="val 18210207"/>
              <a:gd name="adj4" fmla="val 11000720"/>
              <a:gd name="adj5" fmla="val 6526"/>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9" name="TextBox 38"/>
          <p:cNvSpPr txBox="1"/>
          <p:nvPr/>
        </p:nvSpPr>
        <p:spPr>
          <a:xfrm>
            <a:off x="5989289" y="5777982"/>
            <a:ext cx="3102587" cy="646331"/>
          </a:xfrm>
          <a:prstGeom prst="rect">
            <a:avLst/>
          </a:prstGeom>
          <a:noFill/>
        </p:spPr>
        <p:txBody>
          <a:bodyPr wrap="square" rtlCol="0">
            <a:spAutoFit/>
          </a:bodyPr>
          <a:lstStyle/>
          <a:p>
            <a:pPr marL="228600" indent="-228600">
              <a:buFont typeface="Arial" panose="020B0604020202020204" pitchFamily="34" charset="0"/>
              <a:buChar char="•"/>
            </a:pPr>
            <a:r>
              <a:rPr lang="en-US" dirty="0" smtClean="0">
                <a:latin typeface="+mn-lt"/>
              </a:rPr>
              <a:t>Is environment ok? - YES</a:t>
            </a:r>
          </a:p>
          <a:p>
            <a:pPr marL="228600" indent="-228600">
              <a:buFont typeface="Arial" panose="020B0604020202020204" pitchFamily="34" charset="0"/>
              <a:buChar char="•"/>
            </a:pPr>
            <a:r>
              <a:rPr lang="en-US" dirty="0" smtClean="0">
                <a:latin typeface="+mn-lt"/>
              </a:rPr>
              <a:t>Is </a:t>
            </a:r>
            <a:r>
              <a:rPr lang="en-US" dirty="0">
                <a:latin typeface="+mn-lt"/>
              </a:rPr>
              <a:t>my DNA intact</a:t>
            </a:r>
            <a:r>
              <a:rPr lang="en-US" dirty="0" smtClean="0">
                <a:latin typeface="+mn-lt"/>
              </a:rPr>
              <a:t>? - YES</a:t>
            </a:r>
            <a:endParaRPr lang="en-US" dirty="0">
              <a:latin typeface="+mn-lt"/>
            </a:endParaRPr>
          </a:p>
        </p:txBody>
      </p:sp>
    </p:spTree>
    <p:extLst>
      <p:ext uri="{BB962C8B-B14F-4D97-AF65-F5344CB8AC3E}">
        <p14:creationId xmlns:p14="http://schemas.microsoft.com/office/powerpoint/2010/main" val="2645637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1"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a:blip r:embed="rId2"/>
          <a:stretch>
            <a:fillRect/>
          </a:stretch>
        </p:blipFill>
        <p:spPr>
          <a:xfrm>
            <a:off x="1702729" y="1725678"/>
            <a:ext cx="4809801" cy="4287525"/>
          </a:xfrm>
          <a:prstGeom prst="rect">
            <a:avLst/>
          </a:prstGeom>
        </p:spPr>
      </p:pic>
      <p:sp>
        <p:nvSpPr>
          <p:cNvPr id="2" name="Title 1"/>
          <p:cNvSpPr>
            <a:spLocks noGrp="1"/>
          </p:cNvSpPr>
          <p:nvPr>
            <p:ph type="title"/>
          </p:nvPr>
        </p:nvSpPr>
        <p:spPr/>
        <p:txBody>
          <a:bodyPr/>
          <a:lstStyle/>
          <a:p>
            <a:r>
              <a:rPr lang="en-US" dirty="0" smtClean="0"/>
              <a:t>Checkpoints regulate the cell cycle</a:t>
            </a:r>
            <a:endParaRPr lang="en-US" dirty="0"/>
          </a:p>
        </p:txBody>
      </p:sp>
      <p:sp>
        <p:nvSpPr>
          <p:cNvPr id="11" name="AutoShape 4" descr="http://upload.wikimedia.org/wikipedia/en/6/69/Stop_sign(standard).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6" descr="http://upload.wikimedia.org/wikipedia/en/6/69/Stop_sign(standard).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42" name="Straight Connector 41"/>
          <p:cNvCxnSpPr/>
          <p:nvPr/>
        </p:nvCxnSpPr>
        <p:spPr>
          <a:xfrm>
            <a:off x="4684786" y="5278549"/>
            <a:ext cx="213343" cy="503789"/>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4090044" y="2425852"/>
            <a:ext cx="0" cy="55416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H="1">
            <a:off x="4400628" y="2459997"/>
            <a:ext cx="127644" cy="577572"/>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37" name="Picture 2" descr="http://thumbs.dreamstime.com/z/crossing-guard-go-1418877.jpg"/>
          <p:cNvPicPr>
            <a:picLocks noChangeAspect="1" noChangeArrowheads="1"/>
          </p:cNvPicPr>
          <p:nvPr/>
        </p:nvPicPr>
        <p:blipFill rotWithShape="1">
          <a:blip r:embed="rId3">
            <a:extLst>
              <a:ext uri="{28A0092B-C50C-407E-A947-70E740481C1C}">
                <a14:useLocalDpi xmlns:a14="http://schemas.microsoft.com/office/drawing/2010/main" val="0"/>
              </a:ext>
            </a:extLst>
          </a:blip>
          <a:srcRect l="10402" b="5902"/>
          <a:stretch/>
        </p:blipFill>
        <p:spPr bwMode="auto">
          <a:xfrm>
            <a:off x="5993645" y="4544893"/>
            <a:ext cx="1037771" cy="1239462"/>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6885139" y="5154459"/>
            <a:ext cx="2258861" cy="707886"/>
          </a:xfrm>
          <a:prstGeom prst="rect">
            <a:avLst/>
          </a:prstGeom>
          <a:noFill/>
        </p:spPr>
        <p:txBody>
          <a:bodyPr wrap="square" rtlCol="0">
            <a:spAutoFit/>
          </a:bodyPr>
          <a:lstStyle/>
          <a:p>
            <a:r>
              <a:rPr lang="en-US" sz="2000" b="1" dirty="0" smtClean="0">
                <a:latin typeface="+mn-lt"/>
              </a:rPr>
              <a:t>G</a:t>
            </a:r>
            <a:r>
              <a:rPr lang="en-US" sz="2000" b="1" baseline="-25000" dirty="0" smtClean="0">
                <a:latin typeface="+mn-lt"/>
              </a:rPr>
              <a:t>1</a:t>
            </a:r>
            <a:r>
              <a:rPr lang="en-US" sz="2000" b="1" dirty="0" smtClean="0">
                <a:latin typeface="+mn-lt"/>
              </a:rPr>
              <a:t> Checkpoint/ Restriction Point</a:t>
            </a:r>
            <a:endParaRPr lang="en-US" sz="2000" b="1" dirty="0">
              <a:latin typeface="+mn-lt"/>
            </a:endParaRPr>
          </a:p>
        </p:txBody>
      </p:sp>
      <p:grpSp>
        <p:nvGrpSpPr>
          <p:cNvPr id="8" name="Group 7"/>
          <p:cNvGrpSpPr/>
          <p:nvPr/>
        </p:nvGrpSpPr>
        <p:grpSpPr>
          <a:xfrm>
            <a:off x="1714258" y="1949378"/>
            <a:ext cx="7429742" cy="4529842"/>
            <a:chOff x="1714258" y="1949378"/>
            <a:chExt cx="7429742" cy="4529842"/>
          </a:xfrm>
        </p:grpSpPr>
        <p:sp>
          <p:nvSpPr>
            <p:cNvPr id="9" name="TextBox 8"/>
            <p:cNvSpPr txBox="1"/>
            <p:nvPr/>
          </p:nvSpPr>
          <p:spPr>
            <a:xfrm>
              <a:off x="5993645" y="5782338"/>
              <a:ext cx="3150355" cy="646331"/>
            </a:xfrm>
            <a:prstGeom prst="rect">
              <a:avLst/>
            </a:prstGeom>
            <a:noFill/>
          </p:spPr>
          <p:txBody>
            <a:bodyPr wrap="square" rtlCol="0">
              <a:spAutoFit/>
            </a:bodyPr>
            <a:lstStyle/>
            <a:p>
              <a:pPr marL="228600" indent="-228600">
                <a:buFont typeface="Arial" panose="020B0604020202020204" pitchFamily="34" charset="0"/>
                <a:buChar char="•"/>
              </a:pPr>
              <a:r>
                <a:rPr lang="en-US" dirty="0" smtClean="0">
                  <a:latin typeface="+mn-lt"/>
                </a:rPr>
                <a:t>Is environment ok? - YES</a:t>
              </a:r>
            </a:p>
            <a:p>
              <a:pPr marL="228600" indent="-228600">
                <a:buFont typeface="Arial" panose="020B0604020202020204" pitchFamily="34" charset="0"/>
                <a:buChar char="•"/>
              </a:pPr>
              <a:r>
                <a:rPr lang="en-US" dirty="0">
                  <a:latin typeface="+mn-lt"/>
                </a:rPr>
                <a:t>Is my DNA intact</a:t>
              </a:r>
              <a:r>
                <a:rPr lang="en-US" dirty="0" smtClean="0">
                  <a:latin typeface="+mn-lt"/>
                </a:rPr>
                <a:t>? - YES</a:t>
              </a:r>
              <a:endParaRPr lang="en-US" dirty="0">
                <a:latin typeface="+mn-lt"/>
              </a:endParaRPr>
            </a:p>
          </p:txBody>
        </p:sp>
        <p:sp>
          <p:nvSpPr>
            <p:cNvPr id="34" name="Circular Arrow 33"/>
            <p:cNvSpPr/>
            <p:nvPr/>
          </p:nvSpPr>
          <p:spPr>
            <a:xfrm rot="6387261">
              <a:off x="1825123" y="1838513"/>
              <a:ext cx="4529842" cy="4751571"/>
            </a:xfrm>
            <a:prstGeom prst="circularArrow">
              <a:avLst>
                <a:gd name="adj1" fmla="val 3081"/>
                <a:gd name="adj2" fmla="val 696285"/>
                <a:gd name="adj3" fmla="val 9026230"/>
                <a:gd name="adj4" fmla="val 11000720"/>
                <a:gd name="adj5" fmla="val 6526"/>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22" name="Group 21"/>
          <p:cNvGrpSpPr/>
          <p:nvPr/>
        </p:nvGrpSpPr>
        <p:grpSpPr>
          <a:xfrm>
            <a:off x="323994" y="1771033"/>
            <a:ext cx="1037771" cy="1262139"/>
            <a:chOff x="6822118" y="2994547"/>
            <a:chExt cx="1326228" cy="1466329"/>
          </a:xfrm>
        </p:grpSpPr>
        <p:pic>
          <p:nvPicPr>
            <p:cNvPr id="23" name="Picture 2" descr="http://thumbs.dreamstime.com/z/crossing-guard-go-1418877.jpg"/>
            <p:cNvPicPr>
              <a:picLocks noChangeAspect="1" noChangeArrowheads="1"/>
            </p:cNvPicPr>
            <p:nvPr/>
          </p:nvPicPr>
          <p:blipFill rotWithShape="1">
            <a:blip r:embed="rId3">
              <a:extLst>
                <a:ext uri="{28A0092B-C50C-407E-A947-70E740481C1C}">
                  <a14:useLocalDpi xmlns:a14="http://schemas.microsoft.com/office/drawing/2010/main" val="0"/>
                </a:ext>
              </a:extLst>
            </a:blip>
            <a:srcRect l="10402" b="5902"/>
            <a:stretch/>
          </p:blipFill>
          <p:spPr bwMode="auto">
            <a:xfrm>
              <a:off x="6822118" y="3020893"/>
              <a:ext cx="1326228" cy="143998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File:Stop sign(standard).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27854">
              <a:off x="7351220" y="2994547"/>
              <a:ext cx="673570" cy="673570"/>
            </a:xfrm>
            <a:prstGeom prst="rect">
              <a:avLst/>
            </a:prstGeom>
            <a:noFill/>
            <a:extLst>
              <a:ext uri="{909E8E84-426E-40dd-AFC4-6F175D3DCCD1}">
                <a14:hiddenFill xmlns:a14="http://schemas.microsoft.com/office/drawing/2010/main">
                  <a:solidFill>
                    <a:srgbClr val="FFFFFF"/>
                  </a:solidFill>
                </a14:hiddenFill>
              </a:ext>
            </a:extLst>
          </p:spPr>
        </p:pic>
      </p:grpSp>
      <p:pic>
        <p:nvPicPr>
          <p:cNvPr id="70" name="Picture 2" descr="http://thumbs.dreamstime.com/z/crossing-guard-go-1418877.jpg"/>
          <p:cNvPicPr>
            <a:picLocks noChangeAspect="1" noChangeArrowheads="1"/>
          </p:cNvPicPr>
          <p:nvPr/>
        </p:nvPicPr>
        <p:blipFill rotWithShape="1">
          <a:blip r:embed="rId3">
            <a:extLst>
              <a:ext uri="{28A0092B-C50C-407E-A947-70E740481C1C}">
                <a14:useLocalDpi xmlns:a14="http://schemas.microsoft.com/office/drawing/2010/main" val="0"/>
              </a:ext>
            </a:extLst>
          </a:blip>
          <a:srcRect l="10402" b="5902"/>
          <a:stretch/>
        </p:blipFill>
        <p:spPr bwMode="auto">
          <a:xfrm>
            <a:off x="323993" y="1785562"/>
            <a:ext cx="1037771" cy="1239462"/>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972972" y="2460545"/>
            <a:ext cx="1801661" cy="400110"/>
          </a:xfrm>
          <a:prstGeom prst="rect">
            <a:avLst/>
          </a:prstGeom>
          <a:noFill/>
        </p:spPr>
        <p:txBody>
          <a:bodyPr wrap="square" rtlCol="0">
            <a:spAutoFit/>
          </a:bodyPr>
          <a:lstStyle/>
          <a:p>
            <a:r>
              <a:rPr lang="en-US" sz="2000" b="1" dirty="0" smtClean="0">
                <a:latin typeface="+mn-lt"/>
              </a:rPr>
              <a:t>G</a:t>
            </a:r>
            <a:r>
              <a:rPr lang="en-US" sz="2000" b="1" baseline="-25000" dirty="0">
                <a:latin typeface="+mn-lt"/>
              </a:rPr>
              <a:t>2</a:t>
            </a:r>
            <a:r>
              <a:rPr lang="en-US" sz="2000" b="1" dirty="0" smtClean="0">
                <a:latin typeface="+mn-lt"/>
              </a:rPr>
              <a:t> Checkpoint</a:t>
            </a:r>
            <a:endParaRPr lang="en-US" sz="2000" b="1" dirty="0">
              <a:latin typeface="+mn-lt"/>
            </a:endParaRPr>
          </a:p>
        </p:txBody>
      </p:sp>
      <p:sp>
        <p:nvSpPr>
          <p:cNvPr id="21" name="TextBox 20"/>
          <p:cNvSpPr txBox="1"/>
          <p:nvPr/>
        </p:nvSpPr>
        <p:spPr>
          <a:xfrm>
            <a:off x="-10651" y="3037569"/>
            <a:ext cx="2622277" cy="646331"/>
          </a:xfrm>
          <a:prstGeom prst="rect">
            <a:avLst/>
          </a:prstGeom>
          <a:noFill/>
        </p:spPr>
        <p:txBody>
          <a:bodyPr wrap="square" rtlCol="0">
            <a:spAutoFit/>
          </a:bodyPr>
          <a:lstStyle/>
          <a:p>
            <a:pPr marL="228600" indent="-228600">
              <a:buFont typeface="Arial" panose="020B0604020202020204" pitchFamily="34" charset="0"/>
              <a:buChar char="•"/>
            </a:pPr>
            <a:r>
              <a:rPr lang="en-US" dirty="0" smtClean="0">
                <a:latin typeface="+mn-lt"/>
              </a:rPr>
              <a:t>Is my DNA correctly replicated?</a:t>
            </a:r>
          </a:p>
        </p:txBody>
      </p:sp>
      <p:sp>
        <p:nvSpPr>
          <p:cNvPr id="71" name="TextBox 70"/>
          <p:cNvSpPr txBox="1"/>
          <p:nvPr/>
        </p:nvSpPr>
        <p:spPr>
          <a:xfrm>
            <a:off x="-10499" y="3037569"/>
            <a:ext cx="2622277" cy="646331"/>
          </a:xfrm>
          <a:prstGeom prst="rect">
            <a:avLst/>
          </a:prstGeom>
          <a:noFill/>
        </p:spPr>
        <p:txBody>
          <a:bodyPr wrap="square" rtlCol="0">
            <a:spAutoFit/>
          </a:bodyPr>
          <a:lstStyle/>
          <a:p>
            <a:pPr marL="228600" indent="-228600">
              <a:buFont typeface="Arial" panose="020B0604020202020204" pitchFamily="34" charset="0"/>
              <a:buChar char="•"/>
            </a:pPr>
            <a:r>
              <a:rPr lang="en-US" dirty="0" smtClean="0">
                <a:latin typeface="+mn-lt"/>
              </a:rPr>
              <a:t>Is my DNA correctly replicated? - YES</a:t>
            </a:r>
          </a:p>
        </p:txBody>
      </p:sp>
    </p:spTree>
    <p:extLst>
      <p:ext uri="{BB962C8B-B14F-4D97-AF65-F5344CB8AC3E}">
        <p14:creationId xmlns:p14="http://schemas.microsoft.com/office/powerpoint/2010/main" val="5942909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21" grpId="0"/>
      <p:bldP spid="7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a:blip r:embed="rId2"/>
          <a:stretch>
            <a:fillRect/>
          </a:stretch>
        </p:blipFill>
        <p:spPr>
          <a:xfrm>
            <a:off x="1702729" y="1725678"/>
            <a:ext cx="4809801" cy="4287525"/>
          </a:xfrm>
          <a:prstGeom prst="rect">
            <a:avLst/>
          </a:prstGeom>
        </p:spPr>
      </p:pic>
      <p:sp>
        <p:nvSpPr>
          <p:cNvPr id="2" name="Title 1"/>
          <p:cNvSpPr>
            <a:spLocks noGrp="1"/>
          </p:cNvSpPr>
          <p:nvPr>
            <p:ph type="title"/>
          </p:nvPr>
        </p:nvSpPr>
        <p:spPr/>
        <p:txBody>
          <a:bodyPr/>
          <a:lstStyle/>
          <a:p>
            <a:r>
              <a:rPr lang="en-US" dirty="0" smtClean="0"/>
              <a:t>Checkpoints regulate the cell cycle</a:t>
            </a:r>
            <a:endParaRPr lang="en-US" dirty="0"/>
          </a:p>
        </p:txBody>
      </p:sp>
      <p:sp>
        <p:nvSpPr>
          <p:cNvPr id="11" name="AutoShape 4" descr="http://upload.wikimedia.org/wikipedia/en/6/69/Stop_sign(standard).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6" descr="http://upload.wikimedia.org/wikipedia/en/6/69/Stop_sign(standard).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42" name="Straight Connector 41"/>
          <p:cNvCxnSpPr/>
          <p:nvPr/>
        </p:nvCxnSpPr>
        <p:spPr>
          <a:xfrm>
            <a:off x="4684786" y="5278549"/>
            <a:ext cx="213343" cy="503789"/>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H="1">
            <a:off x="4400628" y="2459997"/>
            <a:ext cx="127644" cy="577572"/>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70" name="Picture 2" descr="http://thumbs.dreamstime.com/z/crossing-guard-go-1418877.jpg"/>
          <p:cNvPicPr>
            <a:picLocks noChangeAspect="1" noChangeArrowheads="1"/>
          </p:cNvPicPr>
          <p:nvPr/>
        </p:nvPicPr>
        <p:blipFill rotWithShape="1">
          <a:blip r:embed="rId3">
            <a:extLst>
              <a:ext uri="{28A0092B-C50C-407E-A947-70E740481C1C}">
                <a14:useLocalDpi xmlns:a14="http://schemas.microsoft.com/office/drawing/2010/main" val="0"/>
              </a:ext>
            </a:extLst>
          </a:blip>
          <a:srcRect l="10402" b="5902"/>
          <a:stretch/>
        </p:blipFill>
        <p:spPr bwMode="auto">
          <a:xfrm>
            <a:off x="323993" y="1785562"/>
            <a:ext cx="1037771" cy="1239462"/>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972972" y="2460545"/>
            <a:ext cx="1801661" cy="400110"/>
          </a:xfrm>
          <a:prstGeom prst="rect">
            <a:avLst/>
          </a:prstGeom>
          <a:noFill/>
        </p:spPr>
        <p:txBody>
          <a:bodyPr wrap="square" rtlCol="0">
            <a:spAutoFit/>
          </a:bodyPr>
          <a:lstStyle/>
          <a:p>
            <a:r>
              <a:rPr lang="en-US" sz="2000" b="1" dirty="0" smtClean="0">
                <a:latin typeface="+mn-lt"/>
              </a:rPr>
              <a:t>G</a:t>
            </a:r>
            <a:r>
              <a:rPr lang="en-US" sz="2000" b="1" baseline="-25000" dirty="0">
                <a:latin typeface="+mn-lt"/>
              </a:rPr>
              <a:t>2</a:t>
            </a:r>
            <a:r>
              <a:rPr lang="en-US" sz="2000" b="1" dirty="0" smtClean="0">
                <a:latin typeface="+mn-lt"/>
              </a:rPr>
              <a:t> Checkpoint</a:t>
            </a:r>
            <a:endParaRPr lang="en-US" sz="2000" b="1" dirty="0">
              <a:latin typeface="+mn-lt"/>
            </a:endParaRPr>
          </a:p>
        </p:txBody>
      </p:sp>
      <p:sp>
        <p:nvSpPr>
          <p:cNvPr id="38" name="TextBox 37"/>
          <p:cNvSpPr txBox="1"/>
          <p:nvPr/>
        </p:nvSpPr>
        <p:spPr>
          <a:xfrm>
            <a:off x="5993645" y="2728692"/>
            <a:ext cx="3098231" cy="646331"/>
          </a:xfrm>
          <a:prstGeom prst="rect">
            <a:avLst/>
          </a:prstGeom>
          <a:noFill/>
        </p:spPr>
        <p:txBody>
          <a:bodyPr wrap="square" rtlCol="0">
            <a:spAutoFit/>
          </a:bodyPr>
          <a:lstStyle/>
          <a:p>
            <a:pPr marL="228600" indent="-228600">
              <a:buFont typeface="Arial" panose="020B0604020202020204" pitchFamily="34" charset="0"/>
              <a:buChar char="•"/>
            </a:pPr>
            <a:r>
              <a:rPr lang="en-US" dirty="0" smtClean="0">
                <a:latin typeface="+mn-lt"/>
              </a:rPr>
              <a:t>Are chromosomes ready for separation? </a:t>
            </a:r>
            <a:endParaRPr lang="en-US" dirty="0">
              <a:latin typeface="+mn-lt"/>
            </a:endParaRPr>
          </a:p>
        </p:txBody>
      </p:sp>
      <p:grpSp>
        <p:nvGrpSpPr>
          <p:cNvPr id="40" name="Group 39"/>
          <p:cNvGrpSpPr/>
          <p:nvPr/>
        </p:nvGrpSpPr>
        <p:grpSpPr>
          <a:xfrm>
            <a:off x="5993645" y="1489230"/>
            <a:ext cx="1037771" cy="1262139"/>
            <a:chOff x="6822118" y="2994547"/>
            <a:chExt cx="1326228" cy="1466329"/>
          </a:xfrm>
        </p:grpSpPr>
        <p:pic>
          <p:nvPicPr>
            <p:cNvPr id="46" name="Picture 2" descr="http://thumbs.dreamstime.com/z/crossing-guard-go-1418877.jpg"/>
            <p:cNvPicPr>
              <a:picLocks noChangeAspect="1" noChangeArrowheads="1"/>
            </p:cNvPicPr>
            <p:nvPr/>
          </p:nvPicPr>
          <p:blipFill rotWithShape="1">
            <a:blip r:embed="rId3">
              <a:extLst>
                <a:ext uri="{28A0092B-C50C-407E-A947-70E740481C1C}">
                  <a14:useLocalDpi xmlns:a14="http://schemas.microsoft.com/office/drawing/2010/main" val="0"/>
                </a:ext>
              </a:extLst>
            </a:blip>
            <a:srcRect l="10402" b="5902"/>
            <a:stretch/>
          </p:blipFill>
          <p:spPr bwMode="auto">
            <a:xfrm>
              <a:off x="6822118" y="3020893"/>
              <a:ext cx="1326228" cy="143998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 descr="File:Stop sign(standard).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27854">
              <a:off x="7351220" y="2994547"/>
              <a:ext cx="673570" cy="673570"/>
            </a:xfrm>
            <a:prstGeom prst="rect">
              <a:avLst/>
            </a:prstGeom>
            <a:noFill/>
            <a:extLst>
              <a:ext uri="{909E8E84-426E-40dd-AFC4-6F175D3DCCD1}">
                <a14:hiddenFill xmlns:a14="http://schemas.microsoft.com/office/drawing/2010/main">
                  <a:solidFill>
                    <a:srgbClr val="FFFFFF"/>
                  </a:solidFill>
                </a14:hiddenFill>
              </a:ext>
            </a:extLst>
          </p:spPr>
        </p:pic>
      </p:grpSp>
      <p:pic>
        <p:nvPicPr>
          <p:cNvPr id="53" name="Picture 2" descr="http://thumbs.dreamstime.com/z/crossing-guard-go-1418877.jpg"/>
          <p:cNvPicPr>
            <a:picLocks noChangeAspect="1" noChangeArrowheads="1"/>
          </p:cNvPicPr>
          <p:nvPr/>
        </p:nvPicPr>
        <p:blipFill rotWithShape="1">
          <a:blip r:embed="rId3">
            <a:extLst>
              <a:ext uri="{28A0092B-C50C-407E-A947-70E740481C1C}">
                <a14:useLocalDpi xmlns:a14="http://schemas.microsoft.com/office/drawing/2010/main" val="0"/>
              </a:ext>
            </a:extLst>
          </a:blip>
          <a:srcRect l="10402" b="5902"/>
          <a:stretch/>
        </p:blipFill>
        <p:spPr bwMode="auto">
          <a:xfrm>
            <a:off x="5993645" y="1510476"/>
            <a:ext cx="1037771" cy="1239462"/>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6885138" y="2020871"/>
            <a:ext cx="1801661" cy="707886"/>
          </a:xfrm>
          <a:prstGeom prst="rect">
            <a:avLst/>
          </a:prstGeom>
          <a:noFill/>
        </p:spPr>
        <p:txBody>
          <a:bodyPr wrap="square" rtlCol="0">
            <a:spAutoFit/>
          </a:bodyPr>
          <a:lstStyle/>
          <a:p>
            <a:r>
              <a:rPr lang="en-US" sz="2000" b="1" dirty="0" smtClean="0">
                <a:latin typeface="+mn-lt"/>
              </a:rPr>
              <a:t>Mitosis Checkpoint</a:t>
            </a:r>
            <a:endParaRPr lang="en-US" sz="2000" b="1" dirty="0">
              <a:latin typeface="+mn-lt"/>
            </a:endParaRPr>
          </a:p>
        </p:txBody>
      </p:sp>
      <p:sp>
        <p:nvSpPr>
          <p:cNvPr id="54" name="TextBox 53"/>
          <p:cNvSpPr txBox="1"/>
          <p:nvPr/>
        </p:nvSpPr>
        <p:spPr>
          <a:xfrm>
            <a:off x="5993517" y="2728757"/>
            <a:ext cx="3098231" cy="646331"/>
          </a:xfrm>
          <a:prstGeom prst="rect">
            <a:avLst/>
          </a:prstGeom>
          <a:noFill/>
        </p:spPr>
        <p:txBody>
          <a:bodyPr wrap="square" rtlCol="0">
            <a:spAutoFit/>
          </a:bodyPr>
          <a:lstStyle/>
          <a:p>
            <a:pPr marL="228600" indent="-228600">
              <a:buFont typeface="Arial" panose="020B0604020202020204" pitchFamily="34" charset="0"/>
              <a:buChar char="•"/>
            </a:pPr>
            <a:r>
              <a:rPr lang="en-US" dirty="0" smtClean="0">
                <a:latin typeface="+mn-lt"/>
              </a:rPr>
              <a:t>Are chromosomes ready for separation? - YES</a:t>
            </a:r>
            <a:endParaRPr lang="en-US" dirty="0">
              <a:latin typeface="+mn-lt"/>
            </a:endParaRPr>
          </a:p>
        </p:txBody>
      </p:sp>
      <p:cxnSp>
        <p:nvCxnSpPr>
          <p:cNvPr id="55" name="Straight Connector 54"/>
          <p:cNvCxnSpPr/>
          <p:nvPr/>
        </p:nvCxnSpPr>
        <p:spPr>
          <a:xfrm>
            <a:off x="4090044" y="2425852"/>
            <a:ext cx="0" cy="55416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56" name="Picture 2" descr="http://thumbs.dreamstime.com/z/crossing-guard-go-1418877.jpg"/>
          <p:cNvPicPr>
            <a:picLocks noChangeAspect="1" noChangeArrowheads="1"/>
          </p:cNvPicPr>
          <p:nvPr/>
        </p:nvPicPr>
        <p:blipFill rotWithShape="1">
          <a:blip r:embed="rId3">
            <a:extLst>
              <a:ext uri="{28A0092B-C50C-407E-A947-70E740481C1C}">
                <a14:useLocalDpi xmlns:a14="http://schemas.microsoft.com/office/drawing/2010/main" val="0"/>
              </a:ext>
            </a:extLst>
          </a:blip>
          <a:srcRect l="10402" b="5902"/>
          <a:stretch/>
        </p:blipFill>
        <p:spPr bwMode="auto">
          <a:xfrm>
            <a:off x="5993645" y="4544893"/>
            <a:ext cx="1037771" cy="1239462"/>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p:cNvSpPr txBox="1"/>
          <p:nvPr/>
        </p:nvSpPr>
        <p:spPr>
          <a:xfrm>
            <a:off x="6885139" y="5154459"/>
            <a:ext cx="2206609" cy="707886"/>
          </a:xfrm>
          <a:prstGeom prst="rect">
            <a:avLst/>
          </a:prstGeom>
          <a:noFill/>
        </p:spPr>
        <p:txBody>
          <a:bodyPr wrap="square" rtlCol="0">
            <a:spAutoFit/>
          </a:bodyPr>
          <a:lstStyle/>
          <a:p>
            <a:r>
              <a:rPr lang="en-US" sz="2000" b="1" dirty="0" smtClean="0">
                <a:latin typeface="+mn-lt"/>
              </a:rPr>
              <a:t>G</a:t>
            </a:r>
            <a:r>
              <a:rPr lang="en-US" sz="2000" b="1" baseline="-25000" dirty="0" smtClean="0">
                <a:latin typeface="+mn-lt"/>
              </a:rPr>
              <a:t>1</a:t>
            </a:r>
            <a:r>
              <a:rPr lang="en-US" sz="2000" b="1" dirty="0" smtClean="0">
                <a:latin typeface="+mn-lt"/>
              </a:rPr>
              <a:t> Checkpoint/ Restriction Point</a:t>
            </a:r>
            <a:endParaRPr lang="en-US" sz="2000" b="1" dirty="0">
              <a:latin typeface="+mn-lt"/>
            </a:endParaRPr>
          </a:p>
        </p:txBody>
      </p:sp>
      <p:grpSp>
        <p:nvGrpSpPr>
          <p:cNvPr id="24" name="Group 23"/>
          <p:cNvGrpSpPr/>
          <p:nvPr/>
        </p:nvGrpSpPr>
        <p:grpSpPr>
          <a:xfrm>
            <a:off x="1714258" y="1949378"/>
            <a:ext cx="7429742" cy="4529842"/>
            <a:chOff x="1714258" y="1949378"/>
            <a:chExt cx="7429742" cy="4529842"/>
          </a:xfrm>
        </p:grpSpPr>
        <p:sp>
          <p:nvSpPr>
            <p:cNvPr id="25" name="TextBox 24"/>
            <p:cNvSpPr txBox="1"/>
            <p:nvPr/>
          </p:nvSpPr>
          <p:spPr>
            <a:xfrm>
              <a:off x="5993645" y="5782338"/>
              <a:ext cx="3150355" cy="646331"/>
            </a:xfrm>
            <a:prstGeom prst="rect">
              <a:avLst/>
            </a:prstGeom>
            <a:noFill/>
          </p:spPr>
          <p:txBody>
            <a:bodyPr wrap="square" rtlCol="0">
              <a:spAutoFit/>
            </a:bodyPr>
            <a:lstStyle/>
            <a:p>
              <a:pPr marL="228600" indent="-228600">
                <a:buFont typeface="Arial" panose="020B0604020202020204" pitchFamily="34" charset="0"/>
                <a:buChar char="•"/>
              </a:pPr>
              <a:r>
                <a:rPr lang="en-US" dirty="0" smtClean="0">
                  <a:latin typeface="+mn-lt"/>
                </a:rPr>
                <a:t>Is environment ok? - YES</a:t>
              </a:r>
            </a:p>
            <a:p>
              <a:pPr marL="228600" indent="-228600">
                <a:buFont typeface="Arial" panose="020B0604020202020204" pitchFamily="34" charset="0"/>
                <a:buChar char="•"/>
              </a:pPr>
              <a:r>
                <a:rPr lang="en-US" dirty="0">
                  <a:latin typeface="+mn-lt"/>
                </a:rPr>
                <a:t>Is my DNA intact</a:t>
              </a:r>
              <a:r>
                <a:rPr lang="en-US" dirty="0" smtClean="0">
                  <a:latin typeface="+mn-lt"/>
                </a:rPr>
                <a:t>? - YES</a:t>
              </a:r>
              <a:endParaRPr lang="en-US" dirty="0">
                <a:latin typeface="+mn-lt"/>
              </a:endParaRPr>
            </a:p>
          </p:txBody>
        </p:sp>
        <p:sp>
          <p:nvSpPr>
            <p:cNvPr id="27" name="Circular Arrow 26"/>
            <p:cNvSpPr/>
            <p:nvPr/>
          </p:nvSpPr>
          <p:spPr>
            <a:xfrm rot="6387261">
              <a:off x="1825123" y="1838513"/>
              <a:ext cx="4529842" cy="4751571"/>
            </a:xfrm>
            <a:prstGeom prst="circularArrow">
              <a:avLst>
                <a:gd name="adj1" fmla="val 3338"/>
                <a:gd name="adj2" fmla="val 696285"/>
                <a:gd name="adj3" fmla="val 9852794"/>
                <a:gd name="adj4" fmla="val 11000720"/>
                <a:gd name="adj5" fmla="val 6526"/>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30" name="TextBox 29"/>
          <p:cNvSpPr txBox="1"/>
          <p:nvPr/>
        </p:nvSpPr>
        <p:spPr>
          <a:xfrm>
            <a:off x="-10499" y="3037569"/>
            <a:ext cx="2622277" cy="646331"/>
          </a:xfrm>
          <a:prstGeom prst="rect">
            <a:avLst/>
          </a:prstGeom>
          <a:noFill/>
        </p:spPr>
        <p:txBody>
          <a:bodyPr wrap="square" rtlCol="0">
            <a:spAutoFit/>
          </a:bodyPr>
          <a:lstStyle/>
          <a:p>
            <a:pPr marL="228600" indent="-228600">
              <a:buFont typeface="Arial" panose="020B0604020202020204" pitchFamily="34" charset="0"/>
              <a:buChar char="•"/>
            </a:pPr>
            <a:r>
              <a:rPr lang="en-US" dirty="0" smtClean="0">
                <a:latin typeface="+mn-lt"/>
              </a:rPr>
              <a:t>Is my DNA correctly replicated? - YES</a:t>
            </a:r>
          </a:p>
        </p:txBody>
      </p:sp>
    </p:spTree>
    <p:extLst>
      <p:ext uri="{BB962C8B-B14F-4D97-AF65-F5344CB8AC3E}">
        <p14:creationId xmlns:p14="http://schemas.microsoft.com/office/powerpoint/2010/main" val="21263231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4" grpId="0"/>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a:blip r:embed="rId3"/>
          <a:stretch>
            <a:fillRect/>
          </a:stretch>
        </p:blipFill>
        <p:spPr>
          <a:xfrm>
            <a:off x="1702729" y="1725678"/>
            <a:ext cx="4809801" cy="4287525"/>
          </a:xfrm>
          <a:prstGeom prst="rect">
            <a:avLst/>
          </a:prstGeom>
        </p:spPr>
      </p:pic>
      <p:sp>
        <p:nvSpPr>
          <p:cNvPr id="2" name="Title 1"/>
          <p:cNvSpPr>
            <a:spLocks noGrp="1"/>
          </p:cNvSpPr>
          <p:nvPr>
            <p:ph type="title"/>
          </p:nvPr>
        </p:nvSpPr>
        <p:spPr/>
        <p:txBody>
          <a:bodyPr/>
          <a:lstStyle/>
          <a:p>
            <a:r>
              <a:rPr lang="en-US" dirty="0" smtClean="0"/>
              <a:t>How checkpoints can also </a:t>
            </a:r>
            <a:r>
              <a:rPr lang="en-US" u="sng" dirty="0" smtClean="0"/>
              <a:t>stop</a:t>
            </a:r>
            <a:r>
              <a:rPr lang="en-US" dirty="0" smtClean="0"/>
              <a:t> the cycle</a:t>
            </a:r>
            <a:endParaRPr lang="en-US" dirty="0"/>
          </a:p>
        </p:txBody>
      </p:sp>
      <p:sp>
        <p:nvSpPr>
          <p:cNvPr id="11" name="AutoShape 4" descr="http://upload.wikimedia.org/wikipedia/en/6/69/Stop_sign(standard).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6" descr="http://upload.wikimedia.org/wikipedia/en/6/69/Stop_sign(standard).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42" name="Straight Connector 41"/>
          <p:cNvCxnSpPr/>
          <p:nvPr/>
        </p:nvCxnSpPr>
        <p:spPr>
          <a:xfrm>
            <a:off x="4684786" y="5278549"/>
            <a:ext cx="213343" cy="503789"/>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4090044" y="2425852"/>
            <a:ext cx="0" cy="55416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H="1">
            <a:off x="4400628" y="2459997"/>
            <a:ext cx="127644" cy="577572"/>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70" name="Picture 2" descr="http://thumbs.dreamstime.com/z/crossing-guard-go-1418877.jpg"/>
          <p:cNvPicPr>
            <a:picLocks noChangeAspect="1" noChangeArrowheads="1"/>
          </p:cNvPicPr>
          <p:nvPr/>
        </p:nvPicPr>
        <p:blipFill rotWithShape="1">
          <a:blip r:embed="rId4">
            <a:extLst>
              <a:ext uri="{28A0092B-C50C-407E-A947-70E740481C1C}">
                <a14:useLocalDpi xmlns:a14="http://schemas.microsoft.com/office/drawing/2010/main" val="0"/>
              </a:ext>
            </a:extLst>
          </a:blip>
          <a:srcRect l="10402" b="5902"/>
          <a:stretch/>
        </p:blipFill>
        <p:spPr bwMode="auto">
          <a:xfrm>
            <a:off x="323993" y="1785562"/>
            <a:ext cx="1037771" cy="1239462"/>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972972" y="2460545"/>
            <a:ext cx="1801661" cy="400110"/>
          </a:xfrm>
          <a:prstGeom prst="rect">
            <a:avLst/>
          </a:prstGeom>
          <a:noFill/>
        </p:spPr>
        <p:txBody>
          <a:bodyPr wrap="square" rtlCol="0">
            <a:spAutoFit/>
          </a:bodyPr>
          <a:lstStyle/>
          <a:p>
            <a:r>
              <a:rPr lang="en-US" sz="2000" b="1" dirty="0" smtClean="0">
                <a:latin typeface="+mn-lt"/>
              </a:rPr>
              <a:t>G</a:t>
            </a:r>
            <a:r>
              <a:rPr lang="en-US" sz="2000" b="1" baseline="-25000" dirty="0">
                <a:latin typeface="+mn-lt"/>
              </a:rPr>
              <a:t>2</a:t>
            </a:r>
            <a:r>
              <a:rPr lang="en-US" sz="2000" b="1" dirty="0" smtClean="0">
                <a:latin typeface="+mn-lt"/>
              </a:rPr>
              <a:t> Checkpoint</a:t>
            </a:r>
            <a:endParaRPr lang="en-US" sz="2000" b="1" dirty="0">
              <a:latin typeface="+mn-lt"/>
            </a:endParaRPr>
          </a:p>
        </p:txBody>
      </p:sp>
      <p:pic>
        <p:nvPicPr>
          <p:cNvPr id="48" name="Picture 2" descr="http://thumbs.dreamstime.com/z/crossing-guard-go-1418877.jpg"/>
          <p:cNvPicPr>
            <a:picLocks noChangeAspect="1" noChangeArrowheads="1"/>
          </p:cNvPicPr>
          <p:nvPr/>
        </p:nvPicPr>
        <p:blipFill rotWithShape="1">
          <a:blip r:embed="rId4">
            <a:extLst>
              <a:ext uri="{28A0092B-C50C-407E-A947-70E740481C1C}">
                <a14:useLocalDpi xmlns:a14="http://schemas.microsoft.com/office/drawing/2010/main" val="0"/>
              </a:ext>
            </a:extLst>
          </a:blip>
          <a:srcRect l="10402" b="5902"/>
          <a:stretch/>
        </p:blipFill>
        <p:spPr bwMode="auto">
          <a:xfrm>
            <a:off x="5993645" y="4544893"/>
            <a:ext cx="1037771" cy="1239462"/>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p:cNvSpPr txBox="1"/>
          <p:nvPr/>
        </p:nvSpPr>
        <p:spPr>
          <a:xfrm>
            <a:off x="6885139" y="5154459"/>
            <a:ext cx="2258861" cy="707886"/>
          </a:xfrm>
          <a:prstGeom prst="rect">
            <a:avLst/>
          </a:prstGeom>
          <a:noFill/>
        </p:spPr>
        <p:txBody>
          <a:bodyPr wrap="square" rtlCol="0">
            <a:spAutoFit/>
          </a:bodyPr>
          <a:lstStyle/>
          <a:p>
            <a:r>
              <a:rPr lang="en-US" sz="2000" b="1" dirty="0" smtClean="0">
                <a:latin typeface="+mn-lt"/>
              </a:rPr>
              <a:t>G</a:t>
            </a:r>
            <a:r>
              <a:rPr lang="en-US" sz="2000" b="1" baseline="-25000" dirty="0" smtClean="0">
                <a:latin typeface="+mn-lt"/>
              </a:rPr>
              <a:t>1</a:t>
            </a:r>
            <a:r>
              <a:rPr lang="en-US" sz="2000" b="1" dirty="0" smtClean="0">
                <a:latin typeface="+mn-lt"/>
              </a:rPr>
              <a:t> Checkpoint/ Restriction Point</a:t>
            </a:r>
            <a:endParaRPr lang="en-US" sz="2000" b="1" dirty="0">
              <a:latin typeface="+mn-lt"/>
            </a:endParaRPr>
          </a:p>
        </p:txBody>
      </p:sp>
      <p:pic>
        <p:nvPicPr>
          <p:cNvPr id="53" name="Picture 2" descr="http://thumbs.dreamstime.com/z/crossing-guard-go-1418877.jpg"/>
          <p:cNvPicPr>
            <a:picLocks noChangeAspect="1" noChangeArrowheads="1"/>
          </p:cNvPicPr>
          <p:nvPr/>
        </p:nvPicPr>
        <p:blipFill rotWithShape="1">
          <a:blip r:embed="rId4">
            <a:extLst>
              <a:ext uri="{28A0092B-C50C-407E-A947-70E740481C1C}">
                <a14:useLocalDpi xmlns:a14="http://schemas.microsoft.com/office/drawing/2010/main" val="0"/>
              </a:ext>
            </a:extLst>
          </a:blip>
          <a:srcRect l="10402" b="5902"/>
          <a:stretch/>
        </p:blipFill>
        <p:spPr bwMode="auto">
          <a:xfrm>
            <a:off x="5993645" y="1510476"/>
            <a:ext cx="1037771" cy="1239462"/>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6885138" y="2020871"/>
            <a:ext cx="1801661" cy="707886"/>
          </a:xfrm>
          <a:prstGeom prst="rect">
            <a:avLst/>
          </a:prstGeom>
          <a:noFill/>
        </p:spPr>
        <p:txBody>
          <a:bodyPr wrap="square" rtlCol="0">
            <a:spAutoFit/>
          </a:bodyPr>
          <a:lstStyle/>
          <a:p>
            <a:r>
              <a:rPr lang="en-US" sz="2000" b="1" dirty="0" smtClean="0">
                <a:latin typeface="+mn-lt"/>
              </a:rPr>
              <a:t>Mitosis Checkpoint</a:t>
            </a:r>
            <a:endParaRPr lang="en-US" sz="2000" b="1" dirty="0">
              <a:latin typeface="+mn-lt"/>
            </a:endParaRPr>
          </a:p>
        </p:txBody>
      </p:sp>
      <p:sp>
        <p:nvSpPr>
          <p:cNvPr id="20" name="Circular Arrow 19"/>
          <p:cNvSpPr/>
          <p:nvPr/>
        </p:nvSpPr>
        <p:spPr>
          <a:xfrm rot="6387261">
            <a:off x="1825123" y="1838513"/>
            <a:ext cx="4529842" cy="4751571"/>
          </a:xfrm>
          <a:prstGeom prst="circularArrow">
            <a:avLst>
              <a:gd name="adj1" fmla="val 3648"/>
              <a:gd name="adj2" fmla="val 664133"/>
              <a:gd name="adj3" fmla="val 10870104"/>
              <a:gd name="adj4" fmla="val 11000720"/>
              <a:gd name="adj5" fmla="val 6526"/>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9218159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a:blip r:embed="rId2"/>
          <a:stretch>
            <a:fillRect/>
          </a:stretch>
        </p:blipFill>
        <p:spPr>
          <a:xfrm>
            <a:off x="1702729" y="1725678"/>
            <a:ext cx="4809801" cy="4287525"/>
          </a:xfrm>
          <a:prstGeom prst="rect">
            <a:avLst/>
          </a:prstGeom>
        </p:spPr>
      </p:pic>
      <p:sp>
        <p:nvSpPr>
          <p:cNvPr id="2" name="Title 1"/>
          <p:cNvSpPr>
            <a:spLocks noGrp="1"/>
          </p:cNvSpPr>
          <p:nvPr>
            <p:ph type="title"/>
          </p:nvPr>
        </p:nvSpPr>
        <p:spPr>
          <a:xfrm>
            <a:off x="0" y="274638"/>
            <a:ext cx="9144000" cy="1143000"/>
          </a:xfrm>
        </p:spPr>
        <p:txBody>
          <a:bodyPr/>
          <a:lstStyle/>
          <a:p>
            <a:r>
              <a:rPr lang="en-US" dirty="0"/>
              <a:t>H</a:t>
            </a:r>
            <a:r>
              <a:rPr lang="en-US" dirty="0" smtClean="0"/>
              <a:t>ow do checkpoints stop the cycle?</a:t>
            </a:r>
            <a:endParaRPr lang="en-US" dirty="0"/>
          </a:p>
        </p:txBody>
      </p:sp>
      <p:sp>
        <p:nvSpPr>
          <p:cNvPr id="11" name="AutoShape 4" descr="http://upload.wikimedia.org/wikipedia/en/6/69/Stop_sign(standard).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6" descr="http://upload.wikimedia.org/wikipedia/en/6/69/Stop_sign(standard).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42" name="Straight Connector 41"/>
          <p:cNvCxnSpPr/>
          <p:nvPr/>
        </p:nvCxnSpPr>
        <p:spPr>
          <a:xfrm>
            <a:off x="4684786" y="5278549"/>
            <a:ext cx="213343" cy="503789"/>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4090044" y="2425852"/>
            <a:ext cx="0" cy="55416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H="1">
            <a:off x="4400628" y="2459997"/>
            <a:ext cx="127644" cy="577572"/>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5993645" y="4520199"/>
            <a:ext cx="3150355" cy="1342146"/>
            <a:chOff x="5993645" y="4520199"/>
            <a:chExt cx="3150355" cy="1342146"/>
          </a:xfrm>
        </p:grpSpPr>
        <p:grpSp>
          <p:nvGrpSpPr>
            <p:cNvPr id="24" name="Group 23"/>
            <p:cNvGrpSpPr/>
            <p:nvPr/>
          </p:nvGrpSpPr>
          <p:grpSpPr>
            <a:xfrm>
              <a:off x="5993645" y="4520199"/>
              <a:ext cx="1037771" cy="1262139"/>
              <a:chOff x="6822118" y="2994547"/>
              <a:chExt cx="1326228" cy="1466329"/>
            </a:xfrm>
          </p:grpSpPr>
          <p:pic>
            <p:nvPicPr>
              <p:cNvPr id="26" name="Picture 2" descr="http://thumbs.dreamstime.com/z/crossing-guard-go-1418877.jpg"/>
              <p:cNvPicPr>
                <a:picLocks noChangeAspect="1" noChangeArrowheads="1"/>
              </p:cNvPicPr>
              <p:nvPr/>
            </p:nvPicPr>
            <p:blipFill rotWithShape="1">
              <a:blip r:embed="rId3">
                <a:extLst>
                  <a:ext uri="{28A0092B-C50C-407E-A947-70E740481C1C}">
                    <a14:useLocalDpi xmlns:a14="http://schemas.microsoft.com/office/drawing/2010/main" val="0"/>
                  </a:ext>
                </a:extLst>
              </a:blip>
              <a:srcRect l="10402" b="5902"/>
              <a:stretch/>
            </p:blipFill>
            <p:spPr bwMode="auto">
              <a:xfrm>
                <a:off x="6822118" y="3020893"/>
                <a:ext cx="1326228" cy="143998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File:Stop sign(standard).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27854">
                <a:off x="7351220" y="2994547"/>
                <a:ext cx="673570" cy="673570"/>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TextBox 24"/>
            <p:cNvSpPr txBox="1"/>
            <p:nvPr/>
          </p:nvSpPr>
          <p:spPr>
            <a:xfrm>
              <a:off x="6885139" y="5154459"/>
              <a:ext cx="2258861" cy="707886"/>
            </a:xfrm>
            <a:prstGeom prst="rect">
              <a:avLst/>
            </a:prstGeom>
            <a:noFill/>
          </p:spPr>
          <p:txBody>
            <a:bodyPr wrap="square" rtlCol="0">
              <a:spAutoFit/>
            </a:bodyPr>
            <a:lstStyle/>
            <a:p>
              <a:r>
                <a:rPr lang="en-US" sz="2000" b="1" dirty="0" smtClean="0">
                  <a:latin typeface="+mn-lt"/>
                </a:rPr>
                <a:t>G</a:t>
              </a:r>
              <a:r>
                <a:rPr lang="en-US" sz="2000" b="1" baseline="-25000" dirty="0" smtClean="0">
                  <a:latin typeface="+mn-lt"/>
                </a:rPr>
                <a:t>1</a:t>
              </a:r>
              <a:r>
                <a:rPr lang="en-US" sz="2000" b="1" dirty="0" smtClean="0">
                  <a:latin typeface="+mn-lt"/>
                </a:rPr>
                <a:t> Checkpoint/ Restriction Point</a:t>
              </a:r>
              <a:endParaRPr lang="en-US" sz="2000" b="1" dirty="0">
                <a:latin typeface="+mn-lt"/>
              </a:endParaRPr>
            </a:p>
          </p:txBody>
        </p:sp>
      </p:grpSp>
      <p:grpSp>
        <p:nvGrpSpPr>
          <p:cNvPr id="29" name="Group 28"/>
          <p:cNvGrpSpPr/>
          <p:nvPr/>
        </p:nvGrpSpPr>
        <p:grpSpPr>
          <a:xfrm>
            <a:off x="323994" y="1771033"/>
            <a:ext cx="2450639" cy="1262139"/>
            <a:chOff x="323994" y="1771033"/>
            <a:chExt cx="2450639" cy="1262139"/>
          </a:xfrm>
        </p:grpSpPr>
        <p:grpSp>
          <p:nvGrpSpPr>
            <p:cNvPr id="30" name="Group 29"/>
            <p:cNvGrpSpPr/>
            <p:nvPr/>
          </p:nvGrpSpPr>
          <p:grpSpPr>
            <a:xfrm>
              <a:off x="323994" y="1771033"/>
              <a:ext cx="1037771" cy="1262139"/>
              <a:chOff x="6822118" y="2994547"/>
              <a:chExt cx="1326228" cy="1466329"/>
            </a:xfrm>
          </p:grpSpPr>
          <p:pic>
            <p:nvPicPr>
              <p:cNvPr id="33" name="Picture 2" descr="http://thumbs.dreamstime.com/z/crossing-guard-go-1418877.jpg"/>
              <p:cNvPicPr>
                <a:picLocks noChangeAspect="1" noChangeArrowheads="1"/>
              </p:cNvPicPr>
              <p:nvPr/>
            </p:nvPicPr>
            <p:blipFill rotWithShape="1">
              <a:blip r:embed="rId3">
                <a:extLst>
                  <a:ext uri="{28A0092B-C50C-407E-A947-70E740481C1C}">
                    <a14:useLocalDpi xmlns:a14="http://schemas.microsoft.com/office/drawing/2010/main" val="0"/>
                  </a:ext>
                </a:extLst>
              </a:blip>
              <a:srcRect l="10402" b="5902"/>
              <a:stretch/>
            </p:blipFill>
            <p:spPr bwMode="auto">
              <a:xfrm>
                <a:off x="6822118" y="3020893"/>
                <a:ext cx="1326228" cy="143998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File:Stop sign(standard).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27854">
                <a:off x="7351220" y="2994547"/>
                <a:ext cx="673570" cy="673570"/>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TextBox 30"/>
            <p:cNvSpPr txBox="1"/>
            <p:nvPr/>
          </p:nvSpPr>
          <p:spPr>
            <a:xfrm>
              <a:off x="972972" y="2460545"/>
              <a:ext cx="1801661" cy="400110"/>
            </a:xfrm>
            <a:prstGeom prst="rect">
              <a:avLst/>
            </a:prstGeom>
            <a:noFill/>
          </p:spPr>
          <p:txBody>
            <a:bodyPr wrap="square" rtlCol="0">
              <a:spAutoFit/>
            </a:bodyPr>
            <a:lstStyle/>
            <a:p>
              <a:r>
                <a:rPr lang="en-US" sz="2000" b="1" dirty="0" smtClean="0">
                  <a:latin typeface="+mn-lt"/>
                </a:rPr>
                <a:t>G</a:t>
              </a:r>
              <a:r>
                <a:rPr lang="en-US" sz="2000" b="1" baseline="-25000" dirty="0">
                  <a:latin typeface="+mn-lt"/>
                </a:rPr>
                <a:t>2</a:t>
              </a:r>
              <a:r>
                <a:rPr lang="en-US" sz="2000" b="1" dirty="0" smtClean="0">
                  <a:latin typeface="+mn-lt"/>
                </a:rPr>
                <a:t> Checkpoint</a:t>
              </a:r>
              <a:endParaRPr lang="en-US" sz="2000" b="1" dirty="0">
                <a:latin typeface="+mn-lt"/>
              </a:endParaRPr>
            </a:p>
          </p:txBody>
        </p:sp>
      </p:grpSp>
      <p:grpSp>
        <p:nvGrpSpPr>
          <p:cNvPr id="35" name="Group 34"/>
          <p:cNvGrpSpPr/>
          <p:nvPr/>
        </p:nvGrpSpPr>
        <p:grpSpPr>
          <a:xfrm>
            <a:off x="5993645" y="1489230"/>
            <a:ext cx="2693154" cy="1262139"/>
            <a:chOff x="5993645" y="1489230"/>
            <a:chExt cx="2693154" cy="1262139"/>
          </a:xfrm>
        </p:grpSpPr>
        <p:grpSp>
          <p:nvGrpSpPr>
            <p:cNvPr id="37" name="Group 36"/>
            <p:cNvGrpSpPr/>
            <p:nvPr/>
          </p:nvGrpSpPr>
          <p:grpSpPr>
            <a:xfrm>
              <a:off x="5993645" y="1489230"/>
              <a:ext cx="1037771" cy="1262139"/>
              <a:chOff x="6822118" y="2994547"/>
              <a:chExt cx="1326228" cy="1466329"/>
            </a:xfrm>
          </p:grpSpPr>
          <p:pic>
            <p:nvPicPr>
              <p:cNvPr id="39" name="Picture 2" descr="http://thumbs.dreamstime.com/z/crossing-guard-go-1418877.jpg"/>
              <p:cNvPicPr>
                <a:picLocks noChangeAspect="1" noChangeArrowheads="1"/>
              </p:cNvPicPr>
              <p:nvPr/>
            </p:nvPicPr>
            <p:blipFill rotWithShape="1">
              <a:blip r:embed="rId3">
                <a:extLst>
                  <a:ext uri="{28A0092B-C50C-407E-A947-70E740481C1C}">
                    <a14:useLocalDpi xmlns:a14="http://schemas.microsoft.com/office/drawing/2010/main" val="0"/>
                  </a:ext>
                </a:extLst>
              </a:blip>
              <a:srcRect l="10402" b="5902"/>
              <a:stretch/>
            </p:blipFill>
            <p:spPr bwMode="auto">
              <a:xfrm>
                <a:off x="6822118" y="3020893"/>
                <a:ext cx="1326228" cy="143998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descr="File:Stop sign(standard).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27854">
                <a:off x="7351220" y="2994547"/>
                <a:ext cx="673570" cy="673570"/>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TextBox 37"/>
            <p:cNvSpPr txBox="1"/>
            <p:nvPr/>
          </p:nvSpPr>
          <p:spPr>
            <a:xfrm>
              <a:off x="6885138" y="2020871"/>
              <a:ext cx="1801661" cy="707886"/>
            </a:xfrm>
            <a:prstGeom prst="rect">
              <a:avLst/>
            </a:prstGeom>
            <a:noFill/>
          </p:spPr>
          <p:txBody>
            <a:bodyPr wrap="square" rtlCol="0">
              <a:spAutoFit/>
            </a:bodyPr>
            <a:lstStyle/>
            <a:p>
              <a:r>
                <a:rPr lang="en-US" sz="2000" b="1" dirty="0" smtClean="0">
                  <a:latin typeface="+mn-lt"/>
                </a:rPr>
                <a:t>Mitosis Checkpoint</a:t>
              </a:r>
              <a:endParaRPr lang="en-US" sz="2000" b="1" dirty="0">
                <a:latin typeface="+mn-lt"/>
              </a:endParaRPr>
            </a:p>
          </p:txBody>
        </p:sp>
      </p:grpSp>
    </p:spTree>
    <p:extLst>
      <p:ext uri="{BB962C8B-B14F-4D97-AF65-F5344CB8AC3E}">
        <p14:creationId xmlns:p14="http://schemas.microsoft.com/office/powerpoint/2010/main" val="328296360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a:blip r:embed="rId2"/>
          <a:stretch>
            <a:fillRect/>
          </a:stretch>
        </p:blipFill>
        <p:spPr>
          <a:xfrm>
            <a:off x="1702729" y="1725678"/>
            <a:ext cx="4809801" cy="4287525"/>
          </a:xfrm>
          <a:prstGeom prst="rect">
            <a:avLst/>
          </a:prstGeom>
        </p:spPr>
      </p:pic>
      <p:sp>
        <p:nvSpPr>
          <p:cNvPr id="2" name="Title 1"/>
          <p:cNvSpPr>
            <a:spLocks noGrp="1"/>
          </p:cNvSpPr>
          <p:nvPr>
            <p:ph type="title"/>
          </p:nvPr>
        </p:nvSpPr>
        <p:spPr>
          <a:xfrm>
            <a:off x="0" y="160338"/>
            <a:ext cx="9144000" cy="1143000"/>
          </a:xfrm>
        </p:spPr>
        <p:txBody>
          <a:bodyPr/>
          <a:lstStyle/>
          <a:p>
            <a:r>
              <a:rPr lang="en-US" dirty="0" smtClean="0"/>
              <a:t>Checkpoint proteins inhibit drivers</a:t>
            </a:r>
            <a:endParaRPr lang="en-US" dirty="0"/>
          </a:p>
        </p:txBody>
      </p:sp>
      <p:sp>
        <p:nvSpPr>
          <p:cNvPr id="11" name="AutoShape 4" descr="http://upload.wikimedia.org/wikipedia/en/6/69/Stop_sign(standard).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6" descr="http://upload.wikimedia.org/wikipedia/en/6/69/Stop_sign(standard).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42" name="Straight Connector 41"/>
          <p:cNvCxnSpPr/>
          <p:nvPr/>
        </p:nvCxnSpPr>
        <p:spPr>
          <a:xfrm>
            <a:off x="4684786" y="5278549"/>
            <a:ext cx="213343" cy="503789"/>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4090044" y="2425852"/>
            <a:ext cx="0" cy="55416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H="1">
            <a:off x="4400628" y="2459997"/>
            <a:ext cx="127644" cy="577572"/>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5993645" y="4520199"/>
            <a:ext cx="3150355" cy="1342146"/>
            <a:chOff x="5993645" y="4520199"/>
            <a:chExt cx="3150355" cy="1342146"/>
          </a:xfrm>
        </p:grpSpPr>
        <p:grpSp>
          <p:nvGrpSpPr>
            <p:cNvPr id="24" name="Group 23"/>
            <p:cNvGrpSpPr/>
            <p:nvPr/>
          </p:nvGrpSpPr>
          <p:grpSpPr>
            <a:xfrm>
              <a:off x="5993645" y="4520199"/>
              <a:ext cx="1037771" cy="1262139"/>
              <a:chOff x="6822118" y="2994547"/>
              <a:chExt cx="1326228" cy="1466329"/>
            </a:xfrm>
          </p:grpSpPr>
          <p:pic>
            <p:nvPicPr>
              <p:cNvPr id="26" name="Picture 2" descr="http://thumbs.dreamstime.com/z/crossing-guard-go-1418877.jpg"/>
              <p:cNvPicPr>
                <a:picLocks noChangeAspect="1" noChangeArrowheads="1"/>
              </p:cNvPicPr>
              <p:nvPr/>
            </p:nvPicPr>
            <p:blipFill rotWithShape="1">
              <a:blip r:embed="rId3">
                <a:extLst>
                  <a:ext uri="{28A0092B-C50C-407E-A947-70E740481C1C}">
                    <a14:useLocalDpi xmlns:a14="http://schemas.microsoft.com/office/drawing/2010/main" val="0"/>
                  </a:ext>
                </a:extLst>
              </a:blip>
              <a:srcRect l="10402" b="5902"/>
              <a:stretch/>
            </p:blipFill>
            <p:spPr bwMode="auto">
              <a:xfrm>
                <a:off x="6822118" y="3020893"/>
                <a:ext cx="1326228" cy="143998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File:Stop sign(standard).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27854">
                <a:off x="7351220" y="2994547"/>
                <a:ext cx="673570" cy="673570"/>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TextBox 24"/>
            <p:cNvSpPr txBox="1"/>
            <p:nvPr/>
          </p:nvSpPr>
          <p:spPr>
            <a:xfrm>
              <a:off x="6885139" y="5154459"/>
              <a:ext cx="2258861" cy="707886"/>
            </a:xfrm>
            <a:prstGeom prst="rect">
              <a:avLst/>
            </a:prstGeom>
            <a:noFill/>
          </p:spPr>
          <p:txBody>
            <a:bodyPr wrap="square" rtlCol="0">
              <a:spAutoFit/>
            </a:bodyPr>
            <a:lstStyle/>
            <a:p>
              <a:r>
                <a:rPr lang="en-US" sz="2000" b="1" dirty="0" smtClean="0">
                  <a:latin typeface="+mn-lt"/>
                </a:rPr>
                <a:t>G</a:t>
              </a:r>
              <a:r>
                <a:rPr lang="en-US" sz="2000" b="1" baseline="-25000" dirty="0" smtClean="0">
                  <a:latin typeface="+mn-lt"/>
                </a:rPr>
                <a:t>1</a:t>
              </a:r>
              <a:r>
                <a:rPr lang="en-US" sz="2000" b="1" dirty="0" smtClean="0">
                  <a:latin typeface="+mn-lt"/>
                </a:rPr>
                <a:t> Checkpoint/ Restriction Point</a:t>
              </a:r>
              <a:endParaRPr lang="en-US" sz="2000" b="1" dirty="0">
                <a:latin typeface="+mn-lt"/>
              </a:endParaRPr>
            </a:p>
          </p:txBody>
        </p:sp>
      </p:grpSp>
      <p:grpSp>
        <p:nvGrpSpPr>
          <p:cNvPr id="29" name="Group 28"/>
          <p:cNvGrpSpPr/>
          <p:nvPr/>
        </p:nvGrpSpPr>
        <p:grpSpPr>
          <a:xfrm>
            <a:off x="323994" y="1771033"/>
            <a:ext cx="2450639" cy="1262139"/>
            <a:chOff x="323994" y="1771033"/>
            <a:chExt cx="2450639" cy="1262139"/>
          </a:xfrm>
        </p:grpSpPr>
        <p:grpSp>
          <p:nvGrpSpPr>
            <p:cNvPr id="30" name="Group 29"/>
            <p:cNvGrpSpPr/>
            <p:nvPr/>
          </p:nvGrpSpPr>
          <p:grpSpPr>
            <a:xfrm>
              <a:off x="323994" y="1771033"/>
              <a:ext cx="1037771" cy="1262139"/>
              <a:chOff x="6822118" y="2994547"/>
              <a:chExt cx="1326228" cy="1466329"/>
            </a:xfrm>
          </p:grpSpPr>
          <p:pic>
            <p:nvPicPr>
              <p:cNvPr id="33" name="Picture 2" descr="http://thumbs.dreamstime.com/z/crossing-guard-go-1418877.jpg"/>
              <p:cNvPicPr>
                <a:picLocks noChangeAspect="1" noChangeArrowheads="1"/>
              </p:cNvPicPr>
              <p:nvPr/>
            </p:nvPicPr>
            <p:blipFill rotWithShape="1">
              <a:blip r:embed="rId3">
                <a:extLst>
                  <a:ext uri="{28A0092B-C50C-407E-A947-70E740481C1C}">
                    <a14:useLocalDpi xmlns:a14="http://schemas.microsoft.com/office/drawing/2010/main" val="0"/>
                  </a:ext>
                </a:extLst>
              </a:blip>
              <a:srcRect l="10402" b="5902"/>
              <a:stretch/>
            </p:blipFill>
            <p:spPr bwMode="auto">
              <a:xfrm>
                <a:off x="6822118" y="3020893"/>
                <a:ext cx="1326228" cy="143998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File:Stop sign(standard).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27854">
                <a:off x="7351220" y="2994547"/>
                <a:ext cx="673570" cy="673570"/>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TextBox 30"/>
            <p:cNvSpPr txBox="1"/>
            <p:nvPr/>
          </p:nvSpPr>
          <p:spPr>
            <a:xfrm>
              <a:off x="972972" y="2460545"/>
              <a:ext cx="1801661" cy="400110"/>
            </a:xfrm>
            <a:prstGeom prst="rect">
              <a:avLst/>
            </a:prstGeom>
            <a:noFill/>
          </p:spPr>
          <p:txBody>
            <a:bodyPr wrap="square" rtlCol="0">
              <a:spAutoFit/>
            </a:bodyPr>
            <a:lstStyle/>
            <a:p>
              <a:r>
                <a:rPr lang="en-US" sz="2000" b="1" dirty="0" smtClean="0">
                  <a:latin typeface="+mn-lt"/>
                </a:rPr>
                <a:t>G</a:t>
              </a:r>
              <a:r>
                <a:rPr lang="en-US" sz="2000" b="1" baseline="-25000" dirty="0">
                  <a:latin typeface="+mn-lt"/>
                </a:rPr>
                <a:t>2</a:t>
              </a:r>
              <a:r>
                <a:rPr lang="en-US" sz="2000" b="1" dirty="0" smtClean="0">
                  <a:latin typeface="+mn-lt"/>
                </a:rPr>
                <a:t> Checkpoint</a:t>
              </a:r>
              <a:endParaRPr lang="en-US" sz="2000" b="1" dirty="0">
                <a:latin typeface="+mn-lt"/>
              </a:endParaRPr>
            </a:p>
          </p:txBody>
        </p:sp>
      </p:grpSp>
      <p:grpSp>
        <p:nvGrpSpPr>
          <p:cNvPr id="35" name="Group 34"/>
          <p:cNvGrpSpPr/>
          <p:nvPr/>
        </p:nvGrpSpPr>
        <p:grpSpPr>
          <a:xfrm>
            <a:off x="5993645" y="1489230"/>
            <a:ext cx="2693154" cy="1262139"/>
            <a:chOff x="5993645" y="1489230"/>
            <a:chExt cx="2693154" cy="1262139"/>
          </a:xfrm>
        </p:grpSpPr>
        <p:grpSp>
          <p:nvGrpSpPr>
            <p:cNvPr id="37" name="Group 36"/>
            <p:cNvGrpSpPr/>
            <p:nvPr/>
          </p:nvGrpSpPr>
          <p:grpSpPr>
            <a:xfrm>
              <a:off x="5993645" y="1489230"/>
              <a:ext cx="1037771" cy="1262139"/>
              <a:chOff x="6822118" y="2994547"/>
              <a:chExt cx="1326228" cy="1466329"/>
            </a:xfrm>
          </p:grpSpPr>
          <p:pic>
            <p:nvPicPr>
              <p:cNvPr id="39" name="Picture 2" descr="http://thumbs.dreamstime.com/z/crossing-guard-go-1418877.jpg"/>
              <p:cNvPicPr>
                <a:picLocks noChangeAspect="1" noChangeArrowheads="1"/>
              </p:cNvPicPr>
              <p:nvPr/>
            </p:nvPicPr>
            <p:blipFill rotWithShape="1">
              <a:blip r:embed="rId3">
                <a:extLst>
                  <a:ext uri="{28A0092B-C50C-407E-A947-70E740481C1C}">
                    <a14:useLocalDpi xmlns:a14="http://schemas.microsoft.com/office/drawing/2010/main" val="0"/>
                  </a:ext>
                </a:extLst>
              </a:blip>
              <a:srcRect l="10402" b="5902"/>
              <a:stretch/>
            </p:blipFill>
            <p:spPr bwMode="auto">
              <a:xfrm>
                <a:off x="6822118" y="3020893"/>
                <a:ext cx="1326228" cy="143998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descr="File:Stop sign(standard).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27854">
                <a:off x="7351220" y="2994547"/>
                <a:ext cx="673570" cy="673570"/>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TextBox 37"/>
            <p:cNvSpPr txBox="1"/>
            <p:nvPr/>
          </p:nvSpPr>
          <p:spPr>
            <a:xfrm>
              <a:off x="6885138" y="2020871"/>
              <a:ext cx="1801661" cy="707886"/>
            </a:xfrm>
            <a:prstGeom prst="rect">
              <a:avLst/>
            </a:prstGeom>
            <a:noFill/>
          </p:spPr>
          <p:txBody>
            <a:bodyPr wrap="square" rtlCol="0">
              <a:spAutoFit/>
            </a:bodyPr>
            <a:lstStyle/>
            <a:p>
              <a:r>
                <a:rPr lang="en-US" sz="2000" b="1" dirty="0" smtClean="0">
                  <a:latin typeface="+mn-lt"/>
                </a:rPr>
                <a:t>Mitosis Checkpoint</a:t>
              </a:r>
              <a:endParaRPr lang="en-US" sz="2000" b="1" dirty="0">
                <a:latin typeface="+mn-lt"/>
              </a:endParaRPr>
            </a:p>
          </p:txBody>
        </p:sp>
      </p:grpSp>
      <p:sp>
        <p:nvSpPr>
          <p:cNvPr id="27" name="Explosion 2 26"/>
          <p:cNvSpPr/>
          <p:nvPr/>
        </p:nvSpPr>
        <p:spPr>
          <a:xfrm>
            <a:off x="156314" y="5281612"/>
            <a:ext cx="843876" cy="1109871"/>
          </a:xfrm>
          <a:prstGeom prst="irregularSeal2">
            <a:avLst/>
          </a:prstGeom>
          <a:solidFill>
            <a:srgbClr val="E2E4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rgbClr val="000000"/>
                </a:solidFill>
                <a:latin typeface="+mj-lt"/>
                <a:ea typeface="Zapf Dingbats"/>
                <a:cs typeface="Zapf Dingbats"/>
                <a:sym typeface="Zapf Dingbats"/>
              </a:rPr>
              <a:t>✖</a:t>
            </a:r>
            <a:endParaRPr lang="en-US" sz="4000" dirty="0">
              <a:solidFill>
                <a:srgbClr val="000000"/>
              </a:solidFill>
              <a:latin typeface="+mj-lt"/>
            </a:endParaRPr>
          </a:p>
        </p:txBody>
      </p:sp>
      <p:sp>
        <p:nvSpPr>
          <p:cNvPr id="32" name="TextBox 31"/>
          <p:cNvSpPr txBox="1"/>
          <p:nvPr/>
        </p:nvSpPr>
        <p:spPr>
          <a:xfrm>
            <a:off x="936590" y="5650179"/>
            <a:ext cx="1838043" cy="707886"/>
          </a:xfrm>
          <a:prstGeom prst="rect">
            <a:avLst/>
          </a:prstGeom>
          <a:noFill/>
        </p:spPr>
        <p:txBody>
          <a:bodyPr wrap="square" rtlCol="0">
            <a:spAutoFit/>
          </a:bodyPr>
          <a:lstStyle/>
          <a:p>
            <a:pPr algn="r"/>
            <a:r>
              <a:rPr lang="en-US" sz="2000" b="1" dirty="0" smtClean="0"/>
              <a:t>= Checkpoint Protein</a:t>
            </a:r>
            <a:endParaRPr lang="en-US" sz="2000" b="1" dirty="0"/>
          </a:p>
        </p:txBody>
      </p:sp>
      <p:sp>
        <p:nvSpPr>
          <p:cNvPr id="36" name="Explosion 2 35"/>
          <p:cNvSpPr/>
          <p:nvPr/>
        </p:nvSpPr>
        <p:spPr>
          <a:xfrm>
            <a:off x="3515581" y="2148000"/>
            <a:ext cx="843876" cy="1109871"/>
          </a:xfrm>
          <a:prstGeom prst="irregularSeal2">
            <a:avLst/>
          </a:prstGeom>
          <a:solidFill>
            <a:srgbClr val="E2E4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rgbClr val="000000"/>
                </a:solidFill>
                <a:latin typeface="+mj-lt"/>
                <a:ea typeface="Zapf Dingbats"/>
                <a:cs typeface="Zapf Dingbats"/>
                <a:sym typeface="Zapf Dingbats"/>
              </a:rPr>
              <a:t>✖</a:t>
            </a:r>
            <a:endParaRPr lang="en-US" sz="4000" dirty="0">
              <a:solidFill>
                <a:srgbClr val="000000"/>
              </a:solidFill>
              <a:latin typeface="+mj-lt"/>
            </a:endParaRPr>
          </a:p>
        </p:txBody>
      </p:sp>
      <p:sp>
        <p:nvSpPr>
          <p:cNvPr id="44" name="Explosion 2 43"/>
          <p:cNvSpPr/>
          <p:nvPr/>
        </p:nvSpPr>
        <p:spPr>
          <a:xfrm>
            <a:off x="4262848" y="2193847"/>
            <a:ext cx="843876" cy="1109871"/>
          </a:xfrm>
          <a:prstGeom prst="irregularSeal2">
            <a:avLst/>
          </a:prstGeom>
          <a:solidFill>
            <a:srgbClr val="E2E4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rgbClr val="000000"/>
                </a:solidFill>
                <a:latin typeface="+mj-lt"/>
                <a:ea typeface="Zapf Dingbats"/>
                <a:cs typeface="Zapf Dingbats"/>
                <a:sym typeface="Zapf Dingbats"/>
              </a:rPr>
              <a:t>✖</a:t>
            </a:r>
            <a:endParaRPr lang="en-US" sz="4000" dirty="0">
              <a:solidFill>
                <a:srgbClr val="000000"/>
              </a:solidFill>
              <a:latin typeface="+mj-lt"/>
            </a:endParaRPr>
          </a:p>
        </p:txBody>
      </p:sp>
      <p:sp>
        <p:nvSpPr>
          <p:cNvPr id="46" name="Explosion 2 45"/>
          <p:cNvSpPr/>
          <p:nvPr/>
        </p:nvSpPr>
        <p:spPr>
          <a:xfrm>
            <a:off x="4400628" y="4923149"/>
            <a:ext cx="843876" cy="1109871"/>
          </a:xfrm>
          <a:prstGeom prst="irregularSeal2">
            <a:avLst/>
          </a:prstGeom>
          <a:solidFill>
            <a:srgbClr val="E2E4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rgbClr val="000000"/>
                </a:solidFill>
                <a:latin typeface="+mj-lt"/>
                <a:ea typeface="Zapf Dingbats"/>
                <a:cs typeface="Zapf Dingbats"/>
                <a:sym typeface="Zapf Dingbats"/>
              </a:rPr>
              <a:t>✖</a:t>
            </a:r>
            <a:endParaRPr lang="en-US" sz="4000" dirty="0">
              <a:solidFill>
                <a:srgbClr val="000000"/>
              </a:solidFill>
              <a:latin typeface="+mj-lt"/>
            </a:endParaRPr>
          </a:p>
        </p:txBody>
      </p:sp>
    </p:spTree>
    <p:extLst>
      <p:ext uri="{BB962C8B-B14F-4D97-AF65-F5344CB8AC3E}">
        <p14:creationId xmlns:p14="http://schemas.microsoft.com/office/powerpoint/2010/main" val="29334811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4" grpId="0" animBg="1"/>
      <p:bldP spid="4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85053" y="1715295"/>
            <a:ext cx="4645152" cy="4288536"/>
          </a:xfrm>
          <a:prstGeom prst="rect">
            <a:avLst/>
          </a:prstGeom>
        </p:spPr>
      </p:pic>
      <p:sp>
        <p:nvSpPr>
          <p:cNvPr id="2" name="Title 1"/>
          <p:cNvSpPr>
            <a:spLocks noGrp="1"/>
          </p:cNvSpPr>
          <p:nvPr>
            <p:ph type="title"/>
          </p:nvPr>
        </p:nvSpPr>
        <p:spPr/>
        <p:txBody>
          <a:bodyPr/>
          <a:lstStyle/>
          <a:p>
            <a:r>
              <a:rPr lang="en-US" dirty="0" smtClean="0"/>
              <a:t>Checkpoint proteins inhibit drivers</a:t>
            </a:r>
            <a:endParaRPr lang="en-US" dirty="0"/>
          </a:p>
        </p:txBody>
      </p:sp>
      <p:grpSp>
        <p:nvGrpSpPr>
          <p:cNvPr id="6" name="Group 5"/>
          <p:cNvGrpSpPr/>
          <p:nvPr/>
        </p:nvGrpSpPr>
        <p:grpSpPr>
          <a:xfrm>
            <a:off x="6477172" y="3598480"/>
            <a:ext cx="1299736" cy="623302"/>
            <a:chOff x="6832324" y="3981701"/>
            <a:chExt cx="1083533" cy="623302"/>
          </a:xfrm>
        </p:grpSpPr>
        <p:sp>
          <p:nvSpPr>
            <p:cNvPr id="7" name="Can 6"/>
            <p:cNvSpPr/>
            <p:nvPr/>
          </p:nvSpPr>
          <p:spPr>
            <a:xfrm rot="16200000" flipH="1">
              <a:off x="7062439" y="3751586"/>
              <a:ext cx="623302" cy="1083532"/>
            </a:xfrm>
            <a:prstGeom prst="can">
              <a:avLst/>
            </a:prstGeom>
            <a:solidFill>
              <a:srgbClr val="E1292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8" name="TextBox 7"/>
            <p:cNvSpPr txBox="1"/>
            <p:nvPr/>
          </p:nvSpPr>
          <p:spPr>
            <a:xfrm>
              <a:off x="6987487" y="4113700"/>
              <a:ext cx="928370" cy="369332"/>
            </a:xfrm>
            <a:prstGeom prst="rect">
              <a:avLst/>
            </a:prstGeom>
            <a:noFill/>
            <a:ln>
              <a:noFill/>
            </a:ln>
          </p:spPr>
          <p:txBody>
            <a:bodyPr wrap="square" rtlCol="0">
              <a:spAutoFit/>
            </a:bodyPr>
            <a:lstStyle/>
            <a:p>
              <a:r>
                <a:rPr lang="en-US" dirty="0" smtClean="0">
                  <a:latin typeface="+mn-lt"/>
                </a:rPr>
                <a:t>G</a:t>
              </a:r>
              <a:r>
                <a:rPr lang="en-US" baseline="-25000" dirty="0" smtClean="0">
                  <a:latin typeface="+mn-lt"/>
                </a:rPr>
                <a:t>1</a:t>
              </a:r>
              <a:r>
                <a:rPr lang="en-US" dirty="0" smtClean="0">
                  <a:latin typeface="+mn-lt"/>
                </a:rPr>
                <a:t> Driver       </a:t>
              </a:r>
              <a:endParaRPr lang="en-US" dirty="0">
                <a:latin typeface="+mn-lt"/>
              </a:endParaRPr>
            </a:p>
          </p:txBody>
        </p:sp>
      </p:grpSp>
      <p:cxnSp>
        <p:nvCxnSpPr>
          <p:cNvPr id="10" name="Straight Connector 9"/>
          <p:cNvCxnSpPr/>
          <p:nvPr/>
        </p:nvCxnSpPr>
        <p:spPr>
          <a:xfrm>
            <a:off x="4684786" y="5278549"/>
            <a:ext cx="213343" cy="503789"/>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090044" y="2425852"/>
            <a:ext cx="0" cy="55416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4400628" y="2459997"/>
            <a:ext cx="127644" cy="577572"/>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Explosion 2 15"/>
          <p:cNvSpPr/>
          <p:nvPr/>
        </p:nvSpPr>
        <p:spPr>
          <a:xfrm>
            <a:off x="6477171" y="3355195"/>
            <a:ext cx="843876" cy="1109871"/>
          </a:xfrm>
          <a:prstGeom prst="irregularSeal2">
            <a:avLst/>
          </a:prstGeom>
          <a:solidFill>
            <a:srgbClr val="E2E4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rgbClr val="000000"/>
                </a:solidFill>
                <a:latin typeface="+mj-lt"/>
                <a:ea typeface="Zapf Dingbats"/>
                <a:cs typeface="Zapf Dingbats"/>
                <a:sym typeface="Zapf Dingbats"/>
              </a:rPr>
              <a:t>✖</a:t>
            </a:r>
            <a:endParaRPr lang="en-US" sz="4000" dirty="0">
              <a:solidFill>
                <a:srgbClr val="000000"/>
              </a:solidFill>
              <a:latin typeface="+mj-lt"/>
            </a:endParaRPr>
          </a:p>
        </p:txBody>
      </p:sp>
      <p:grpSp>
        <p:nvGrpSpPr>
          <p:cNvPr id="18" name="Group 17"/>
          <p:cNvGrpSpPr/>
          <p:nvPr/>
        </p:nvGrpSpPr>
        <p:grpSpPr>
          <a:xfrm>
            <a:off x="5993645" y="4520199"/>
            <a:ext cx="1037771" cy="1262139"/>
            <a:chOff x="6822118" y="2994547"/>
            <a:chExt cx="1326228" cy="1466329"/>
          </a:xfrm>
        </p:grpSpPr>
        <p:pic>
          <p:nvPicPr>
            <p:cNvPr id="20" name="Picture 2" descr="http://thumbs.dreamstime.com/z/crossing-guard-go-1418877.jpg"/>
            <p:cNvPicPr>
              <a:picLocks noChangeAspect="1" noChangeArrowheads="1"/>
            </p:cNvPicPr>
            <p:nvPr/>
          </p:nvPicPr>
          <p:blipFill rotWithShape="1">
            <a:blip r:embed="rId3">
              <a:extLst>
                <a:ext uri="{28A0092B-C50C-407E-A947-70E740481C1C}">
                  <a14:useLocalDpi xmlns:a14="http://schemas.microsoft.com/office/drawing/2010/main" val="0"/>
                </a:ext>
              </a:extLst>
            </a:blip>
            <a:srcRect l="10402" b="5902"/>
            <a:stretch/>
          </p:blipFill>
          <p:spPr bwMode="auto">
            <a:xfrm>
              <a:off x="6822118" y="3020893"/>
              <a:ext cx="1326228" cy="143998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File:Stop sign(standard).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27854">
              <a:off x="7351220" y="2994547"/>
              <a:ext cx="673570" cy="673570"/>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2" descr="http://thumbs.dreamstime.com/z/crossing-guard-go-1418877.jpg"/>
          <p:cNvPicPr>
            <a:picLocks noChangeAspect="1" noChangeArrowheads="1"/>
          </p:cNvPicPr>
          <p:nvPr/>
        </p:nvPicPr>
        <p:blipFill rotWithShape="1">
          <a:blip r:embed="rId3">
            <a:extLst>
              <a:ext uri="{28A0092B-C50C-407E-A947-70E740481C1C}">
                <a14:useLocalDpi xmlns:a14="http://schemas.microsoft.com/office/drawing/2010/main" val="0"/>
              </a:ext>
            </a:extLst>
          </a:blip>
          <a:srcRect l="10402" b="5902"/>
          <a:stretch/>
        </p:blipFill>
        <p:spPr bwMode="auto">
          <a:xfrm>
            <a:off x="5993645" y="4544893"/>
            <a:ext cx="1037771" cy="123946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5989289" y="5777982"/>
            <a:ext cx="3102587" cy="646331"/>
          </a:xfrm>
          <a:prstGeom prst="rect">
            <a:avLst/>
          </a:prstGeom>
          <a:noFill/>
        </p:spPr>
        <p:txBody>
          <a:bodyPr wrap="square" rtlCol="0">
            <a:spAutoFit/>
          </a:bodyPr>
          <a:lstStyle/>
          <a:p>
            <a:pPr marL="228600" indent="-228600">
              <a:buFont typeface="Arial" panose="020B0604020202020204" pitchFamily="34" charset="0"/>
              <a:buChar char="•"/>
            </a:pPr>
            <a:r>
              <a:rPr lang="en-US" dirty="0" smtClean="0">
                <a:latin typeface="+mn-lt"/>
              </a:rPr>
              <a:t>Is environment ok? - YES</a:t>
            </a:r>
          </a:p>
          <a:p>
            <a:pPr marL="228600" indent="-228600">
              <a:buFont typeface="Arial" panose="020B0604020202020204" pitchFamily="34" charset="0"/>
              <a:buChar char="•"/>
            </a:pPr>
            <a:r>
              <a:rPr lang="en-US" dirty="0" smtClean="0">
                <a:latin typeface="+mn-lt"/>
              </a:rPr>
              <a:t>Is </a:t>
            </a:r>
            <a:r>
              <a:rPr lang="en-US" dirty="0">
                <a:latin typeface="+mn-lt"/>
              </a:rPr>
              <a:t>my DNA intact</a:t>
            </a:r>
            <a:r>
              <a:rPr lang="en-US" dirty="0" smtClean="0">
                <a:latin typeface="+mn-lt"/>
              </a:rPr>
              <a:t>? - YES</a:t>
            </a:r>
            <a:endParaRPr lang="en-US" dirty="0">
              <a:latin typeface="+mn-lt"/>
            </a:endParaRPr>
          </a:p>
        </p:txBody>
      </p:sp>
      <p:sp>
        <p:nvSpPr>
          <p:cNvPr id="11" name="Circular Arrow 10"/>
          <p:cNvSpPr/>
          <p:nvPr/>
        </p:nvSpPr>
        <p:spPr>
          <a:xfrm rot="6387261">
            <a:off x="1842708" y="1843506"/>
            <a:ext cx="4529842" cy="4751571"/>
          </a:xfrm>
          <a:prstGeom prst="circularArrow">
            <a:avLst>
              <a:gd name="adj1" fmla="val 2938"/>
              <a:gd name="adj2" fmla="val 696285"/>
              <a:gd name="adj3" fmla="val 17849840"/>
              <a:gd name="adj4" fmla="val 11000720"/>
              <a:gd name="adj5" fmla="val 6526"/>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TextBox 18"/>
          <p:cNvSpPr txBox="1"/>
          <p:nvPr/>
        </p:nvSpPr>
        <p:spPr>
          <a:xfrm>
            <a:off x="6885139" y="5154459"/>
            <a:ext cx="2206737" cy="707886"/>
          </a:xfrm>
          <a:prstGeom prst="rect">
            <a:avLst/>
          </a:prstGeom>
          <a:noFill/>
        </p:spPr>
        <p:txBody>
          <a:bodyPr wrap="square" rtlCol="0">
            <a:spAutoFit/>
          </a:bodyPr>
          <a:lstStyle/>
          <a:p>
            <a:r>
              <a:rPr lang="en-US" sz="2000" b="1" dirty="0" smtClean="0">
                <a:latin typeface="+mn-lt"/>
              </a:rPr>
              <a:t>G</a:t>
            </a:r>
            <a:r>
              <a:rPr lang="en-US" sz="2000" b="1" baseline="-25000" dirty="0" smtClean="0">
                <a:latin typeface="+mn-lt"/>
              </a:rPr>
              <a:t>1</a:t>
            </a:r>
            <a:r>
              <a:rPr lang="en-US" sz="2000" b="1" dirty="0" smtClean="0">
                <a:latin typeface="+mn-lt"/>
              </a:rPr>
              <a:t> Checkpoint/ Restriction Point</a:t>
            </a:r>
            <a:endParaRPr lang="en-US" sz="2000" b="1" dirty="0">
              <a:latin typeface="+mn-lt"/>
            </a:endParaRPr>
          </a:p>
        </p:txBody>
      </p:sp>
      <p:sp>
        <p:nvSpPr>
          <p:cNvPr id="24" name="Explosion 2 23"/>
          <p:cNvSpPr/>
          <p:nvPr/>
        </p:nvSpPr>
        <p:spPr>
          <a:xfrm>
            <a:off x="3515581" y="2148000"/>
            <a:ext cx="843876" cy="1109871"/>
          </a:xfrm>
          <a:prstGeom prst="irregularSeal2">
            <a:avLst/>
          </a:prstGeom>
          <a:solidFill>
            <a:srgbClr val="E2E4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rgbClr val="000000"/>
                </a:solidFill>
                <a:latin typeface="+mj-lt"/>
                <a:ea typeface="Zapf Dingbats"/>
                <a:cs typeface="Zapf Dingbats"/>
                <a:sym typeface="Zapf Dingbats"/>
              </a:rPr>
              <a:t>✖</a:t>
            </a:r>
            <a:endParaRPr lang="en-US" sz="4000" dirty="0">
              <a:solidFill>
                <a:srgbClr val="000000"/>
              </a:solidFill>
              <a:latin typeface="+mj-lt"/>
            </a:endParaRPr>
          </a:p>
        </p:txBody>
      </p:sp>
      <p:sp>
        <p:nvSpPr>
          <p:cNvPr id="25" name="Explosion 2 24"/>
          <p:cNvSpPr/>
          <p:nvPr/>
        </p:nvSpPr>
        <p:spPr>
          <a:xfrm>
            <a:off x="4262848" y="2193847"/>
            <a:ext cx="843876" cy="1109871"/>
          </a:xfrm>
          <a:prstGeom prst="irregularSeal2">
            <a:avLst/>
          </a:prstGeom>
          <a:solidFill>
            <a:srgbClr val="E2E4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rgbClr val="000000"/>
                </a:solidFill>
                <a:latin typeface="+mj-lt"/>
                <a:ea typeface="Zapf Dingbats"/>
                <a:cs typeface="Zapf Dingbats"/>
                <a:sym typeface="Zapf Dingbats"/>
              </a:rPr>
              <a:t>✖</a:t>
            </a:r>
            <a:endParaRPr lang="en-US" sz="4000" dirty="0">
              <a:solidFill>
                <a:srgbClr val="000000"/>
              </a:solidFill>
              <a:latin typeface="+mj-lt"/>
            </a:endParaRPr>
          </a:p>
        </p:txBody>
      </p:sp>
      <p:sp>
        <p:nvSpPr>
          <p:cNvPr id="26" name="Explosion 2 25"/>
          <p:cNvSpPr/>
          <p:nvPr/>
        </p:nvSpPr>
        <p:spPr>
          <a:xfrm>
            <a:off x="4400628" y="4923149"/>
            <a:ext cx="843876" cy="1109871"/>
          </a:xfrm>
          <a:prstGeom prst="irregularSeal2">
            <a:avLst/>
          </a:prstGeom>
          <a:solidFill>
            <a:srgbClr val="E2E4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rgbClr val="000000"/>
                </a:solidFill>
                <a:latin typeface="+mj-lt"/>
                <a:ea typeface="Zapf Dingbats"/>
                <a:cs typeface="Zapf Dingbats"/>
                <a:sym typeface="Zapf Dingbats"/>
              </a:rPr>
              <a:t>✖</a:t>
            </a:r>
            <a:endParaRPr lang="en-US" sz="4000" dirty="0">
              <a:solidFill>
                <a:srgbClr val="000000"/>
              </a:solidFill>
              <a:latin typeface="+mj-lt"/>
            </a:endParaRPr>
          </a:p>
        </p:txBody>
      </p:sp>
    </p:spTree>
    <p:extLst>
      <p:ext uri="{BB962C8B-B14F-4D97-AF65-F5344CB8AC3E}">
        <p14:creationId xmlns:p14="http://schemas.microsoft.com/office/powerpoint/2010/main" val="29607030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p:bldP spid="11" grpId="0" animBg="1"/>
      <p:bldP spid="19" grpId="0"/>
      <p:bldP spid="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85053" y="1715295"/>
            <a:ext cx="4645152" cy="4288536"/>
          </a:xfrm>
          <a:prstGeom prst="rect">
            <a:avLst/>
          </a:prstGeom>
        </p:spPr>
      </p:pic>
      <p:sp>
        <p:nvSpPr>
          <p:cNvPr id="2" name="Title 1"/>
          <p:cNvSpPr>
            <a:spLocks noGrp="1"/>
          </p:cNvSpPr>
          <p:nvPr>
            <p:ph type="title"/>
          </p:nvPr>
        </p:nvSpPr>
        <p:spPr/>
        <p:txBody>
          <a:bodyPr/>
          <a:lstStyle/>
          <a:p>
            <a:r>
              <a:rPr lang="en-US" dirty="0" smtClean="0"/>
              <a:t>Checkpoint proteins inhibit drivers</a:t>
            </a:r>
            <a:endParaRPr lang="en-US" dirty="0"/>
          </a:p>
        </p:txBody>
      </p:sp>
      <p:sp>
        <p:nvSpPr>
          <p:cNvPr id="11" name="Circular Arrow 10"/>
          <p:cNvSpPr/>
          <p:nvPr/>
        </p:nvSpPr>
        <p:spPr>
          <a:xfrm rot="6387261">
            <a:off x="1842708" y="1843506"/>
            <a:ext cx="4529842" cy="4751571"/>
          </a:xfrm>
          <a:prstGeom prst="circularArrow">
            <a:avLst>
              <a:gd name="adj1" fmla="val 2908"/>
              <a:gd name="adj2" fmla="val 696285"/>
              <a:gd name="adj3" fmla="val 19223963"/>
              <a:gd name="adj4" fmla="val 11000720"/>
              <a:gd name="adj5" fmla="val 6526"/>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10" name="Straight Connector 9"/>
          <p:cNvCxnSpPr/>
          <p:nvPr/>
        </p:nvCxnSpPr>
        <p:spPr>
          <a:xfrm>
            <a:off x="4684786" y="5278549"/>
            <a:ext cx="213343" cy="503789"/>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090044" y="2425852"/>
            <a:ext cx="0" cy="55416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4400628" y="2459997"/>
            <a:ext cx="127644" cy="577572"/>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7" name="Group 16"/>
          <p:cNvGrpSpPr/>
          <p:nvPr/>
        </p:nvGrpSpPr>
        <p:grpSpPr>
          <a:xfrm>
            <a:off x="6477172" y="3598480"/>
            <a:ext cx="1299736" cy="623302"/>
            <a:chOff x="6832324" y="3981701"/>
            <a:chExt cx="1083533" cy="623302"/>
          </a:xfrm>
        </p:grpSpPr>
        <p:sp>
          <p:nvSpPr>
            <p:cNvPr id="18" name="Can 17"/>
            <p:cNvSpPr/>
            <p:nvPr/>
          </p:nvSpPr>
          <p:spPr>
            <a:xfrm rot="16200000" flipH="1">
              <a:off x="7062439" y="3751586"/>
              <a:ext cx="623302" cy="1083532"/>
            </a:xfrm>
            <a:prstGeom prst="can">
              <a:avLst/>
            </a:prstGeom>
            <a:solidFill>
              <a:srgbClr val="E1292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9" name="TextBox 18"/>
            <p:cNvSpPr txBox="1"/>
            <p:nvPr/>
          </p:nvSpPr>
          <p:spPr>
            <a:xfrm>
              <a:off x="6987487" y="4113700"/>
              <a:ext cx="928370" cy="369332"/>
            </a:xfrm>
            <a:prstGeom prst="rect">
              <a:avLst/>
            </a:prstGeom>
            <a:noFill/>
            <a:ln>
              <a:noFill/>
            </a:ln>
          </p:spPr>
          <p:txBody>
            <a:bodyPr wrap="square" rtlCol="0">
              <a:spAutoFit/>
            </a:bodyPr>
            <a:lstStyle/>
            <a:p>
              <a:r>
                <a:rPr lang="en-US" dirty="0" smtClean="0">
                  <a:latin typeface="+mn-lt"/>
                </a:rPr>
                <a:t>G</a:t>
              </a:r>
              <a:r>
                <a:rPr lang="en-US" baseline="-25000" dirty="0" smtClean="0">
                  <a:latin typeface="+mn-lt"/>
                </a:rPr>
                <a:t>1</a:t>
              </a:r>
              <a:r>
                <a:rPr lang="en-US" dirty="0" smtClean="0">
                  <a:latin typeface="+mn-lt"/>
                </a:rPr>
                <a:t> Driver       </a:t>
              </a:r>
              <a:endParaRPr lang="en-US" dirty="0">
                <a:latin typeface="+mn-lt"/>
              </a:endParaRPr>
            </a:p>
          </p:txBody>
        </p:sp>
      </p:grpSp>
      <p:sp>
        <p:nvSpPr>
          <p:cNvPr id="22" name="Explosion 2 21"/>
          <p:cNvSpPr/>
          <p:nvPr/>
        </p:nvSpPr>
        <p:spPr>
          <a:xfrm>
            <a:off x="3515581" y="2148000"/>
            <a:ext cx="843876" cy="1109871"/>
          </a:xfrm>
          <a:prstGeom prst="irregularSeal2">
            <a:avLst/>
          </a:prstGeom>
          <a:solidFill>
            <a:srgbClr val="E2E4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rgbClr val="000000"/>
                </a:solidFill>
                <a:latin typeface="+mj-lt"/>
                <a:ea typeface="Zapf Dingbats"/>
                <a:cs typeface="Zapf Dingbats"/>
                <a:sym typeface="Zapf Dingbats"/>
              </a:rPr>
              <a:t>✖</a:t>
            </a:r>
            <a:endParaRPr lang="en-US" sz="4000" dirty="0">
              <a:solidFill>
                <a:srgbClr val="000000"/>
              </a:solidFill>
              <a:latin typeface="+mj-lt"/>
            </a:endParaRPr>
          </a:p>
        </p:txBody>
      </p:sp>
      <p:sp>
        <p:nvSpPr>
          <p:cNvPr id="23" name="Explosion 2 22"/>
          <p:cNvSpPr/>
          <p:nvPr/>
        </p:nvSpPr>
        <p:spPr>
          <a:xfrm>
            <a:off x="4262848" y="2193847"/>
            <a:ext cx="843876" cy="1109871"/>
          </a:xfrm>
          <a:prstGeom prst="irregularSeal2">
            <a:avLst/>
          </a:prstGeom>
          <a:solidFill>
            <a:srgbClr val="E2E4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rgbClr val="000000"/>
                </a:solidFill>
                <a:latin typeface="+mj-lt"/>
                <a:ea typeface="Zapf Dingbats"/>
                <a:cs typeface="Zapf Dingbats"/>
                <a:sym typeface="Zapf Dingbats"/>
              </a:rPr>
              <a:t>✖</a:t>
            </a:r>
            <a:endParaRPr lang="en-US" sz="4000" dirty="0">
              <a:solidFill>
                <a:srgbClr val="000000"/>
              </a:solidFill>
              <a:latin typeface="+mj-lt"/>
            </a:endParaRPr>
          </a:p>
        </p:txBody>
      </p:sp>
    </p:spTree>
    <p:extLst>
      <p:ext uri="{BB962C8B-B14F-4D97-AF65-F5344CB8AC3E}">
        <p14:creationId xmlns:p14="http://schemas.microsoft.com/office/powerpoint/2010/main" val="133394690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936196" y="1715295"/>
            <a:ext cx="4559808" cy="4288536"/>
          </a:xfrm>
          <a:prstGeom prst="rect">
            <a:avLst/>
          </a:prstGeom>
        </p:spPr>
      </p:pic>
      <p:sp>
        <p:nvSpPr>
          <p:cNvPr id="2" name="Title 1"/>
          <p:cNvSpPr>
            <a:spLocks noGrp="1"/>
          </p:cNvSpPr>
          <p:nvPr>
            <p:ph type="title"/>
          </p:nvPr>
        </p:nvSpPr>
        <p:spPr/>
        <p:txBody>
          <a:bodyPr/>
          <a:lstStyle/>
          <a:p>
            <a:r>
              <a:rPr lang="en-US" dirty="0"/>
              <a:t>Checkpoint proteins inhibit drivers</a:t>
            </a:r>
          </a:p>
        </p:txBody>
      </p:sp>
      <p:grpSp>
        <p:nvGrpSpPr>
          <p:cNvPr id="11" name="Group 10"/>
          <p:cNvGrpSpPr/>
          <p:nvPr/>
        </p:nvGrpSpPr>
        <p:grpSpPr>
          <a:xfrm>
            <a:off x="1344262" y="5782338"/>
            <a:ext cx="1559073" cy="623302"/>
            <a:chOff x="6832324" y="3981701"/>
            <a:chExt cx="1559073" cy="623302"/>
          </a:xfrm>
        </p:grpSpPr>
        <p:sp>
          <p:nvSpPr>
            <p:cNvPr id="12" name="Can 11"/>
            <p:cNvSpPr/>
            <p:nvPr/>
          </p:nvSpPr>
          <p:spPr>
            <a:xfrm rot="16200000" flipH="1">
              <a:off x="7159299" y="3654726"/>
              <a:ext cx="623302" cy="1277252"/>
            </a:xfrm>
            <a:prstGeom prst="can">
              <a:avLst/>
            </a:prstGeom>
            <a:solidFill>
              <a:schemeClr val="accent4">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3" name="TextBox 12"/>
            <p:cNvSpPr txBox="1"/>
            <p:nvPr/>
          </p:nvSpPr>
          <p:spPr>
            <a:xfrm>
              <a:off x="6987487" y="4113700"/>
              <a:ext cx="1403910" cy="369332"/>
            </a:xfrm>
            <a:prstGeom prst="rect">
              <a:avLst/>
            </a:prstGeom>
            <a:noFill/>
            <a:ln>
              <a:noFill/>
            </a:ln>
          </p:spPr>
          <p:txBody>
            <a:bodyPr wrap="none" rtlCol="0">
              <a:spAutoFit/>
            </a:bodyPr>
            <a:lstStyle/>
            <a:p>
              <a:r>
                <a:rPr lang="en-US" dirty="0" smtClean="0">
                  <a:latin typeface="+mn-lt"/>
                </a:rPr>
                <a:t>S Driver 1      </a:t>
              </a:r>
              <a:endParaRPr lang="en-US" dirty="0">
                <a:latin typeface="+mn-lt"/>
              </a:endParaRPr>
            </a:p>
          </p:txBody>
        </p:sp>
      </p:grpSp>
      <p:grpSp>
        <p:nvGrpSpPr>
          <p:cNvPr id="14" name="Group 13"/>
          <p:cNvGrpSpPr/>
          <p:nvPr/>
        </p:nvGrpSpPr>
        <p:grpSpPr>
          <a:xfrm flipH="1">
            <a:off x="155858" y="4667246"/>
            <a:ext cx="1394779" cy="623302"/>
            <a:chOff x="6759262" y="3981701"/>
            <a:chExt cx="1156594" cy="623302"/>
          </a:xfrm>
        </p:grpSpPr>
        <p:sp>
          <p:nvSpPr>
            <p:cNvPr id="15" name="Can 14"/>
            <p:cNvSpPr/>
            <p:nvPr/>
          </p:nvSpPr>
          <p:spPr>
            <a:xfrm rot="16200000" flipH="1">
              <a:off x="7062439" y="3751586"/>
              <a:ext cx="623302" cy="1083532"/>
            </a:xfrm>
            <a:prstGeom prst="can">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TextBox 15"/>
            <p:cNvSpPr txBox="1"/>
            <p:nvPr/>
          </p:nvSpPr>
          <p:spPr>
            <a:xfrm>
              <a:off x="6759262" y="4113700"/>
              <a:ext cx="1086516" cy="369332"/>
            </a:xfrm>
            <a:prstGeom prst="rect">
              <a:avLst/>
            </a:prstGeom>
            <a:noFill/>
            <a:ln>
              <a:noFill/>
            </a:ln>
          </p:spPr>
          <p:txBody>
            <a:bodyPr wrap="none" rtlCol="0">
              <a:spAutoFit/>
            </a:bodyPr>
            <a:lstStyle/>
            <a:p>
              <a:r>
                <a:rPr lang="en-US" dirty="0" smtClean="0">
                  <a:latin typeface="+mn-lt"/>
                </a:rPr>
                <a:t>S Driver 2</a:t>
              </a:r>
              <a:endParaRPr lang="en-US" dirty="0">
                <a:latin typeface="+mn-lt"/>
              </a:endParaRPr>
            </a:p>
          </p:txBody>
        </p:sp>
      </p:grpSp>
      <p:sp>
        <p:nvSpPr>
          <p:cNvPr id="9" name="Circular Arrow 8"/>
          <p:cNvSpPr/>
          <p:nvPr/>
        </p:nvSpPr>
        <p:spPr>
          <a:xfrm rot="6387261">
            <a:off x="1844207" y="1843506"/>
            <a:ext cx="4529842" cy="4751571"/>
          </a:xfrm>
          <a:prstGeom prst="circularArrow">
            <a:avLst>
              <a:gd name="adj1" fmla="val 3681"/>
              <a:gd name="adj2" fmla="val 696285"/>
              <a:gd name="adj3" fmla="val 3062543"/>
              <a:gd name="adj4" fmla="val 19482138"/>
              <a:gd name="adj5" fmla="val 6526"/>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Circular Arrow 18"/>
          <p:cNvSpPr/>
          <p:nvPr/>
        </p:nvSpPr>
        <p:spPr>
          <a:xfrm rot="7994745">
            <a:off x="1263996" y="1533799"/>
            <a:ext cx="4933761" cy="5175261"/>
          </a:xfrm>
          <a:prstGeom prst="circularArrow">
            <a:avLst>
              <a:gd name="adj1" fmla="val 3575"/>
              <a:gd name="adj2" fmla="val 696285"/>
              <a:gd name="adj3" fmla="val 3537524"/>
              <a:gd name="adj4" fmla="val 205025"/>
              <a:gd name="adj5" fmla="val 6526"/>
            </a:avLst>
          </a:prstGeom>
          <a:solidFill>
            <a:srgbClr val="4169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18" name="Straight Connector 17"/>
          <p:cNvCxnSpPr/>
          <p:nvPr/>
        </p:nvCxnSpPr>
        <p:spPr>
          <a:xfrm>
            <a:off x="4684786" y="5278549"/>
            <a:ext cx="213343" cy="503789"/>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090044" y="2425852"/>
            <a:ext cx="0" cy="55416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4400628" y="2459997"/>
            <a:ext cx="127644" cy="577572"/>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Explosion 2 21"/>
          <p:cNvSpPr/>
          <p:nvPr/>
        </p:nvSpPr>
        <p:spPr>
          <a:xfrm>
            <a:off x="3515581" y="2148000"/>
            <a:ext cx="843876" cy="1109871"/>
          </a:xfrm>
          <a:prstGeom prst="irregularSeal2">
            <a:avLst/>
          </a:prstGeom>
          <a:solidFill>
            <a:srgbClr val="E2E4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rgbClr val="000000"/>
                </a:solidFill>
                <a:latin typeface="+mj-lt"/>
                <a:ea typeface="Zapf Dingbats"/>
                <a:cs typeface="Zapf Dingbats"/>
                <a:sym typeface="Zapf Dingbats"/>
              </a:rPr>
              <a:t>✖</a:t>
            </a:r>
            <a:endParaRPr lang="en-US" sz="4000" dirty="0">
              <a:solidFill>
                <a:srgbClr val="000000"/>
              </a:solidFill>
              <a:latin typeface="+mj-lt"/>
            </a:endParaRPr>
          </a:p>
        </p:txBody>
      </p:sp>
      <p:sp>
        <p:nvSpPr>
          <p:cNvPr id="23" name="Explosion 2 22"/>
          <p:cNvSpPr/>
          <p:nvPr/>
        </p:nvSpPr>
        <p:spPr>
          <a:xfrm>
            <a:off x="4262848" y="2193847"/>
            <a:ext cx="843876" cy="1109871"/>
          </a:xfrm>
          <a:prstGeom prst="irregularSeal2">
            <a:avLst/>
          </a:prstGeom>
          <a:solidFill>
            <a:srgbClr val="E2E4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rgbClr val="000000"/>
                </a:solidFill>
                <a:latin typeface="+mj-lt"/>
                <a:ea typeface="Zapf Dingbats"/>
                <a:cs typeface="Zapf Dingbats"/>
                <a:sym typeface="Zapf Dingbats"/>
              </a:rPr>
              <a:t>✖</a:t>
            </a:r>
            <a:endParaRPr lang="en-US" sz="4000" dirty="0">
              <a:solidFill>
                <a:srgbClr val="000000"/>
              </a:solidFill>
              <a:latin typeface="+mj-lt"/>
            </a:endParaRPr>
          </a:p>
        </p:txBody>
      </p:sp>
    </p:spTree>
    <p:extLst>
      <p:ext uri="{BB962C8B-B14F-4D97-AF65-F5344CB8AC3E}">
        <p14:creationId xmlns:p14="http://schemas.microsoft.com/office/powerpoint/2010/main" val="21711003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936196" y="1715295"/>
            <a:ext cx="4559808" cy="4288536"/>
          </a:xfrm>
          <a:prstGeom prst="rect">
            <a:avLst/>
          </a:prstGeom>
        </p:spPr>
      </p:pic>
      <p:sp>
        <p:nvSpPr>
          <p:cNvPr id="2" name="Title 1"/>
          <p:cNvSpPr>
            <a:spLocks noGrp="1"/>
          </p:cNvSpPr>
          <p:nvPr>
            <p:ph type="title"/>
          </p:nvPr>
        </p:nvSpPr>
        <p:spPr/>
        <p:txBody>
          <a:bodyPr/>
          <a:lstStyle/>
          <a:p>
            <a:r>
              <a:rPr lang="en-US" dirty="0"/>
              <a:t>Checkpoint proteins inhibit drivers</a:t>
            </a:r>
          </a:p>
        </p:txBody>
      </p:sp>
      <p:cxnSp>
        <p:nvCxnSpPr>
          <p:cNvPr id="5" name="Straight Connector 4"/>
          <p:cNvCxnSpPr/>
          <p:nvPr/>
        </p:nvCxnSpPr>
        <p:spPr>
          <a:xfrm>
            <a:off x="5298109" y="5073835"/>
            <a:ext cx="213343" cy="503789"/>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3"/>
          <a:stretch>
            <a:fillRect/>
          </a:stretch>
        </p:blipFill>
        <p:spPr>
          <a:xfrm>
            <a:off x="1899620" y="1715295"/>
            <a:ext cx="4596384" cy="4288536"/>
          </a:xfrm>
          <a:prstGeom prst="rect">
            <a:avLst/>
          </a:prstGeom>
        </p:spPr>
      </p:pic>
      <p:sp>
        <p:nvSpPr>
          <p:cNvPr id="9" name="Circular Arrow 8"/>
          <p:cNvSpPr/>
          <p:nvPr/>
        </p:nvSpPr>
        <p:spPr>
          <a:xfrm rot="6387261">
            <a:off x="1841963" y="1827861"/>
            <a:ext cx="4529842" cy="4751571"/>
          </a:xfrm>
          <a:prstGeom prst="circularArrow">
            <a:avLst>
              <a:gd name="adj1" fmla="val 3526"/>
              <a:gd name="adj2" fmla="val 696285"/>
              <a:gd name="adj3" fmla="val 8086132"/>
              <a:gd name="adj4" fmla="val 5022461"/>
              <a:gd name="adj5" fmla="val 6526"/>
            </a:avLst>
          </a:prstGeom>
          <a:solidFill>
            <a:srgbClr val="CD640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18" name="Group 17"/>
          <p:cNvGrpSpPr/>
          <p:nvPr/>
        </p:nvGrpSpPr>
        <p:grpSpPr>
          <a:xfrm>
            <a:off x="1936195" y="1482059"/>
            <a:ext cx="1595687" cy="623301"/>
            <a:chOff x="1319030" y="1673197"/>
            <a:chExt cx="1461945" cy="623301"/>
          </a:xfrm>
          <a:solidFill>
            <a:srgbClr val="CD640C"/>
          </a:solidFill>
        </p:grpSpPr>
        <p:sp>
          <p:nvSpPr>
            <p:cNvPr id="20" name="Can 19"/>
            <p:cNvSpPr/>
            <p:nvPr/>
          </p:nvSpPr>
          <p:spPr>
            <a:xfrm rot="5400000">
              <a:off x="1692887" y="1332875"/>
              <a:ext cx="623301" cy="1303945"/>
            </a:xfrm>
            <a:prstGeom prst="can">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21" name="TextBox 20"/>
            <p:cNvSpPr txBox="1"/>
            <p:nvPr/>
          </p:nvSpPr>
          <p:spPr>
            <a:xfrm flipH="1">
              <a:off x="1319030" y="1791759"/>
              <a:ext cx="1461945" cy="369332"/>
            </a:xfrm>
            <a:prstGeom prst="rect">
              <a:avLst/>
            </a:prstGeom>
            <a:noFill/>
            <a:ln>
              <a:noFill/>
            </a:ln>
          </p:spPr>
          <p:txBody>
            <a:bodyPr wrap="square" rtlCol="0">
              <a:spAutoFit/>
            </a:bodyPr>
            <a:lstStyle/>
            <a:p>
              <a:r>
                <a:rPr lang="en-US" dirty="0" smtClean="0">
                  <a:solidFill>
                    <a:srgbClr val="F2F2F2"/>
                  </a:solidFill>
                  <a:latin typeface="+mn-lt"/>
                </a:rPr>
                <a:t>G</a:t>
              </a:r>
              <a:r>
                <a:rPr lang="en-US" baseline="-25000" dirty="0" smtClean="0">
                  <a:solidFill>
                    <a:srgbClr val="F2F2F2"/>
                  </a:solidFill>
                  <a:latin typeface="+mn-lt"/>
                </a:rPr>
                <a:t>2</a:t>
              </a:r>
              <a:r>
                <a:rPr lang="en-US" dirty="0" smtClean="0">
                  <a:solidFill>
                    <a:srgbClr val="F2F2F2"/>
                  </a:solidFill>
                  <a:latin typeface="+mn-lt"/>
                </a:rPr>
                <a:t>/M Driver</a:t>
              </a:r>
              <a:endParaRPr lang="en-US" dirty="0">
                <a:solidFill>
                  <a:srgbClr val="F2F2F2"/>
                </a:solidFill>
                <a:latin typeface="+mn-lt"/>
              </a:endParaRPr>
            </a:p>
          </p:txBody>
        </p:sp>
      </p:grpSp>
      <p:cxnSp>
        <p:nvCxnSpPr>
          <p:cNvPr id="12" name="Straight Connector 11"/>
          <p:cNvCxnSpPr/>
          <p:nvPr/>
        </p:nvCxnSpPr>
        <p:spPr>
          <a:xfrm>
            <a:off x="4684786" y="5278549"/>
            <a:ext cx="213343" cy="503789"/>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090044" y="2425852"/>
            <a:ext cx="0" cy="55416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4400628" y="2459997"/>
            <a:ext cx="127644" cy="577572"/>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Explosion 2 14"/>
          <p:cNvSpPr/>
          <p:nvPr/>
        </p:nvSpPr>
        <p:spPr>
          <a:xfrm>
            <a:off x="2064545" y="1230350"/>
            <a:ext cx="843876" cy="1109871"/>
          </a:xfrm>
          <a:prstGeom prst="irregularSeal2">
            <a:avLst/>
          </a:prstGeom>
          <a:solidFill>
            <a:srgbClr val="E2E4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rgbClr val="000000"/>
                </a:solidFill>
                <a:latin typeface="+mj-lt"/>
                <a:ea typeface="Zapf Dingbats"/>
                <a:cs typeface="Zapf Dingbats"/>
                <a:sym typeface="Zapf Dingbats"/>
              </a:rPr>
              <a:t>✖</a:t>
            </a:r>
            <a:endParaRPr lang="en-US" sz="4000" dirty="0">
              <a:solidFill>
                <a:srgbClr val="000000"/>
              </a:solidFill>
              <a:latin typeface="+mj-lt"/>
            </a:endParaRPr>
          </a:p>
        </p:txBody>
      </p:sp>
      <p:grpSp>
        <p:nvGrpSpPr>
          <p:cNvPr id="22" name="Group 21"/>
          <p:cNvGrpSpPr/>
          <p:nvPr/>
        </p:nvGrpSpPr>
        <p:grpSpPr>
          <a:xfrm>
            <a:off x="323994" y="1771033"/>
            <a:ext cx="1037771" cy="1262139"/>
            <a:chOff x="6822118" y="2994547"/>
            <a:chExt cx="1326228" cy="1466329"/>
          </a:xfrm>
        </p:grpSpPr>
        <p:pic>
          <p:nvPicPr>
            <p:cNvPr id="24" name="Picture 2" descr="http://thumbs.dreamstime.com/z/crossing-guard-go-1418877.jpg"/>
            <p:cNvPicPr>
              <a:picLocks noChangeAspect="1" noChangeArrowheads="1"/>
            </p:cNvPicPr>
            <p:nvPr/>
          </p:nvPicPr>
          <p:blipFill rotWithShape="1">
            <a:blip r:embed="rId4">
              <a:extLst>
                <a:ext uri="{28A0092B-C50C-407E-A947-70E740481C1C}">
                  <a14:useLocalDpi xmlns:a14="http://schemas.microsoft.com/office/drawing/2010/main" val="0"/>
                </a:ext>
              </a:extLst>
            </a:blip>
            <a:srcRect l="10402" b="5902"/>
            <a:stretch/>
          </p:blipFill>
          <p:spPr bwMode="auto">
            <a:xfrm>
              <a:off x="6822118" y="3020893"/>
              <a:ext cx="1326228" cy="143998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File:Stop sign(standard).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27854">
              <a:off x="7351220" y="2994547"/>
              <a:ext cx="673570" cy="673570"/>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TextBox 22"/>
          <p:cNvSpPr txBox="1"/>
          <p:nvPr/>
        </p:nvSpPr>
        <p:spPr>
          <a:xfrm>
            <a:off x="972972" y="2460545"/>
            <a:ext cx="1801661" cy="400110"/>
          </a:xfrm>
          <a:prstGeom prst="rect">
            <a:avLst/>
          </a:prstGeom>
          <a:noFill/>
        </p:spPr>
        <p:txBody>
          <a:bodyPr wrap="square" rtlCol="0">
            <a:spAutoFit/>
          </a:bodyPr>
          <a:lstStyle/>
          <a:p>
            <a:r>
              <a:rPr lang="en-US" sz="2000" b="1" dirty="0" smtClean="0">
                <a:latin typeface="+mn-lt"/>
              </a:rPr>
              <a:t>G</a:t>
            </a:r>
            <a:r>
              <a:rPr lang="en-US" sz="2000" b="1" baseline="-25000" dirty="0">
                <a:latin typeface="+mn-lt"/>
              </a:rPr>
              <a:t>2</a:t>
            </a:r>
            <a:r>
              <a:rPr lang="en-US" sz="2000" b="1" dirty="0" smtClean="0">
                <a:latin typeface="+mn-lt"/>
              </a:rPr>
              <a:t> Checkpoint</a:t>
            </a:r>
            <a:endParaRPr lang="en-US" sz="2000" b="1" dirty="0">
              <a:latin typeface="+mn-lt"/>
            </a:endParaRPr>
          </a:p>
        </p:txBody>
      </p:sp>
      <p:pic>
        <p:nvPicPr>
          <p:cNvPr id="26" name="Picture 2" descr="http://thumbs.dreamstime.com/z/crossing-guard-go-1418877.jpg"/>
          <p:cNvPicPr>
            <a:picLocks noChangeAspect="1" noChangeArrowheads="1"/>
          </p:cNvPicPr>
          <p:nvPr/>
        </p:nvPicPr>
        <p:blipFill rotWithShape="1">
          <a:blip r:embed="rId4">
            <a:extLst>
              <a:ext uri="{28A0092B-C50C-407E-A947-70E740481C1C}">
                <a14:useLocalDpi xmlns:a14="http://schemas.microsoft.com/office/drawing/2010/main" val="0"/>
              </a:ext>
            </a:extLst>
          </a:blip>
          <a:srcRect l="10402" b="5902"/>
          <a:stretch/>
        </p:blipFill>
        <p:spPr bwMode="auto">
          <a:xfrm>
            <a:off x="319019" y="1806121"/>
            <a:ext cx="1037771" cy="1239462"/>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15475" y="3033172"/>
            <a:ext cx="2622277" cy="646331"/>
          </a:xfrm>
          <a:prstGeom prst="rect">
            <a:avLst/>
          </a:prstGeom>
          <a:noFill/>
        </p:spPr>
        <p:txBody>
          <a:bodyPr wrap="square" rtlCol="0">
            <a:spAutoFit/>
          </a:bodyPr>
          <a:lstStyle/>
          <a:p>
            <a:pPr marL="228600" indent="-228600">
              <a:buFont typeface="Arial" panose="020B0604020202020204" pitchFamily="34" charset="0"/>
              <a:buChar char="•"/>
            </a:pPr>
            <a:r>
              <a:rPr lang="en-US" dirty="0" smtClean="0">
                <a:latin typeface="+mn-lt"/>
              </a:rPr>
              <a:t>Is my DNA correctly replicated? - YES</a:t>
            </a:r>
          </a:p>
        </p:txBody>
      </p:sp>
      <p:sp>
        <p:nvSpPr>
          <p:cNvPr id="28" name="Explosion 2 27"/>
          <p:cNvSpPr/>
          <p:nvPr/>
        </p:nvSpPr>
        <p:spPr>
          <a:xfrm>
            <a:off x="3515581" y="2148000"/>
            <a:ext cx="843876" cy="1109871"/>
          </a:xfrm>
          <a:prstGeom prst="irregularSeal2">
            <a:avLst/>
          </a:prstGeom>
          <a:solidFill>
            <a:srgbClr val="E2E4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rgbClr val="000000"/>
                </a:solidFill>
                <a:latin typeface="+mj-lt"/>
                <a:ea typeface="Zapf Dingbats"/>
                <a:cs typeface="Zapf Dingbats"/>
                <a:sym typeface="Zapf Dingbats"/>
              </a:rPr>
              <a:t>✖</a:t>
            </a:r>
            <a:endParaRPr lang="en-US" sz="4000" dirty="0">
              <a:solidFill>
                <a:srgbClr val="000000"/>
              </a:solidFill>
              <a:latin typeface="+mj-lt"/>
            </a:endParaRPr>
          </a:p>
        </p:txBody>
      </p:sp>
      <p:sp>
        <p:nvSpPr>
          <p:cNvPr id="29" name="Explosion 2 28"/>
          <p:cNvSpPr/>
          <p:nvPr/>
        </p:nvSpPr>
        <p:spPr>
          <a:xfrm>
            <a:off x="4262848" y="2193847"/>
            <a:ext cx="843876" cy="1109871"/>
          </a:xfrm>
          <a:prstGeom prst="irregularSeal2">
            <a:avLst/>
          </a:prstGeom>
          <a:solidFill>
            <a:srgbClr val="E2E4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rgbClr val="000000"/>
                </a:solidFill>
                <a:latin typeface="+mj-lt"/>
                <a:ea typeface="Zapf Dingbats"/>
                <a:cs typeface="Zapf Dingbats"/>
                <a:sym typeface="Zapf Dingbats"/>
              </a:rPr>
              <a:t>✖</a:t>
            </a:r>
            <a:endParaRPr lang="en-US" sz="4000" dirty="0">
              <a:solidFill>
                <a:srgbClr val="000000"/>
              </a:solidFill>
              <a:latin typeface="+mj-lt"/>
            </a:endParaRPr>
          </a:p>
        </p:txBody>
      </p:sp>
    </p:spTree>
    <p:extLst>
      <p:ext uri="{BB962C8B-B14F-4D97-AF65-F5344CB8AC3E}">
        <p14:creationId xmlns:p14="http://schemas.microsoft.com/office/powerpoint/2010/main" val="25645177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p:bldP spid="27" grpId="0"/>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92" y="134860"/>
            <a:ext cx="2390457" cy="504401"/>
          </a:xfrm>
        </p:spPr>
        <p:txBody>
          <a:bodyPr/>
          <a:lstStyle/>
          <a:p>
            <a:r>
              <a:rPr lang="en-US" dirty="0" smtClean="0"/>
              <a:t>Mitosis</a:t>
            </a:r>
            <a:endParaRPr lang="en-US" dirty="0"/>
          </a:p>
        </p:txBody>
      </p:sp>
      <p:pic>
        <p:nvPicPr>
          <p:cNvPr id="5" name="Picture 4"/>
          <p:cNvPicPr>
            <a:picLocks noChangeAspect="1"/>
          </p:cNvPicPr>
          <p:nvPr/>
        </p:nvPicPr>
        <p:blipFill>
          <a:blip r:embed="rId3"/>
          <a:stretch>
            <a:fillRect/>
          </a:stretch>
        </p:blipFill>
        <p:spPr>
          <a:xfrm>
            <a:off x="202444" y="745738"/>
            <a:ext cx="1310749" cy="1213656"/>
          </a:xfrm>
          <a:prstGeom prst="rect">
            <a:avLst/>
          </a:prstGeom>
        </p:spPr>
      </p:pic>
      <p:pic>
        <p:nvPicPr>
          <p:cNvPr id="6" name="Picture 5"/>
          <p:cNvPicPr>
            <a:picLocks noChangeAspect="1"/>
          </p:cNvPicPr>
          <p:nvPr/>
        </p:nvPicPr>
        <p:blipFill>
          <a:blip r:embed="rId4"/>
          <a:stretch>
            <a:fillRect/>
          </a:stretch>
        </p:blipFill>
        <p:spPr>
          <a:xfrm>
            <a:off x="202444" y="2068838"/>
            <a:ext cx="1254531" cy="1270615"/>
          </a:xfrm>
          <a:prstGeom prst="rect">
            <a:avLst/>
          </a:prstGeom>
        </p:spPr>
      </p:pic>
      <p:pic>
        <p:nvPicPr>
          <p:cNvPr id="7" name="Picture 6"/>
          <p:cNvPicPr>
            <a:picLocks noChangeAspect="1"/>
          </p:cNvPicPr>
          <p:nvPr/>
        </p:nvPicPr>
        <p:blipFill>
          <a:blip r:embed="rId5"/>
          <a:stretch>
            <a:fillRect/>
          </a:stretch>
        </p:blipFill>
        <p:spPr>
          <a:xfrm>
            <a:off x="202444" y="3515030"/>
            <a:ext cx="1295742" cy="1271747"/>
          </a:xfrm>
          <a:prstGeom prst="rect">
            <a:avLst/>
          </a:prstGeom>
        </p:spPr>
      </p:pic>
      <p:pic>
        <p:nvPicPr>
          <p:cNvPr id="8" name="Picture 7"/>
          <p:cNvPicPr>
            <a:picLocks noChangeAspect="1"/>
          </p:cNvPicPr>
          <p:nvPr/>
        </p:nvPicPr>
        <p:blipFill>
          <a:blip r:embed="rId6"/>
          <a:stretch>
            <a:fillRect/>
          </a:stretch>
        </p:blipFill>
        <p:spPr>
          <a:xfrm>
            <a:off x="202444" y="4912070"/>
            <a:ext cx="1276828" cy="1301226"/>
          </a:xfrm>
          <a:prstGeom prst="rect">
            <a:avLst/>
          </a:prstGeom>
        </p:spPr>
      </p:pic>
      <p:sp>
        <p:nvSpPr>
          <p:cNvPr id="9" name="TextBox 8"/>
          <p:cNvSpPr txBox="1"/>
          <p:nvPr/>
        </p:nvSpPr>
        <p:spPr>
          <a:xfrm>
            <a:off x="1584991" y="1238769"/>
            <a:ext cx="1172805" cy="369332"/>
          </a:xfrm>
          <a:prstGeom prst="rect">
            <a:avLst/>
          </a:prstGeom>
          <a:noFill/>
        </p:spPr>
        <p:txBody>
          <a:bodyPr wrap="none" rtlCol="0">
            <a:spAutoFit/>
          </a:bodyPr>
          <a:lstStyle/>
          <a:p>
            <a:r>
              <a:rPr lang="en-US" dirty="0" smtClean="0"/>
              <a:t>Prophase</a:t>
            </a:r>
            <a:endParaRPr lang="en-US" dirty="0"/>
          </a:p>
        </p:txBody>
      </p:sp>
      <p:sp>
        <p:nvSpPr>
          <p:cNvPr id="10" name="TextBox 9"/>
          <p:cNvSpPr txBox="1"/>
          <p:nvPr/>
        </p:nvSpPr>
        <p:spPr>
          <a:xfrm>
            <a:off x="1584991" y="2600789"/>
            <a:ext cx="1326768" cy="369332"/>
          </a:xfrm>
          <a:prstGeom prst="rect">
            <a:avLst/>
          </a:prstGeom>
          <a:noFill/>
        </p:spPr>
        <p:txBody>
          <a:bodyPr wrap="none" rtlCol="0">
            <a:spAutoFit/>
          </a:bodyPr>
          <a:lstStyle/>
          <a:p>
            <a:r>
              <a:rPr lang="en-US" dirty="0" smtClean="0"/>
              <a:t>Metaphase</a:t>
            </a:r>
            <a:endParaRPr lang="en-US" dirty="0"/>
          </a:p>
        </p:txBody>
      </p:sp>
      <p:sp>
        <p:nvSpPr>
          <p:cNvPr id="11" name="TextBox 10"/>
          <p:cNvSpPr txBox="1"/>
          <p:nvPr/>
        </p:nvSpPr>
        <p:spPr>
          <a:xfrm>
            <a:off x="1584991" y="4008837"/>
            <a:ext cx="1237138" cy="369332"/>
          </a:xfrm>
          <a:prstGeom prst="rect">
            <a:avLst/>
          </a:prstGeom>
          <a:noFill/>
        </p:spPr>
        <p:txBody>
          <a:bodyPr wrap="none" rtlCol="0">
            <a:spAutoFit/>
          </a:bodyPr>
          <a:lstStyle/>
          <a:p>
            <a:r>
              <a:rPr lang="en-US" dirty="0" smtClean="0"/>
              <a:t>Anaphase</a:t>
            </a:r>
            <a:endParaRPr lang="en-US" dirty="0"/>
          </a:p>
        </p:txBody>
      </p:sp>
      <p:sp>
        <p:nvSpPr>
          <p:cNvPr id="12" name="TextBox 11"/>
          <p:cNvSpPr txBox="1"/>
          <p:nvPr/>
        </p:nvSpPr>
        <p:spPr>
          <a:xfrm>
            <a:off x="1584991" y="5293569"/>
            <a:ext cx="1237050" cy="369332"/>
          </a:xfrm>
          <a:prstGeom prst="rect">
            <a:avLst/>
          </a:prstGeom>
          <a:noFill/>
        </p:spPr>
        <p:txBody>
          <a:bodyPr wrap="none" rtlCol="0">
            <a:spAutoFit/>
          </a:bodyPr>
          <a:lstStyle/>
          <a:p>
            <a:r>
              <a:rPr lang="en-US" dirty="0" err="1" smtClean="0"/>
              <a:t>Telophase</a:t>
            </a:r>
            <a:endParaRPr lang="en-US" dirty="0"/>
          </a:p>
        </p:txBody>
      </p:sp>
      <p:pic>
        <p:nvPicPr>
          <p:cNvPr id="19" name="Picture 18"/>
          <p:cNvPicPr>
            <a:picLocks noChangeAspect="1"/>
          </p:cNvPicPr>
          <p:nvPr/>
        </p:nvPicPr>
        <p:blipFill>
          <a:blip r:embed="rId7"/>
          <a:stretch>
            <a:fillRect/>
          </a:stretch>
        </p:blipFill>
        <p:spPr>
          <a:xfrm>
            <a:off x="3052361" y="1581995"/>
            <a:ext cx="3901440" cy="3980688"/>
          </a:xfrm>
          <a:prstGeom prst="rect">
            <a:avLst/>
          </a:prstGeom>
        </p:spPr>
      </p:pic>
      <p:sp>
        <p:nvSpPr>
          <p:cNvPr id="20" name="TextBox 19"/>
          <p:cNvSpPr txBox="1"/>
          <p:nvPr/>
        </p:nvSpPr>
        <p:spPr>
          <a:xfrm>
            <a:off x="4770534" y="1668088"/>
            <a:ext cx="453670" cy="461665"/>
          </a:xfrm>
          <a:prstGeom prst="rect">
            <a:avLst/>
          </a:prstGeom>
          <a:noFill/>
        </p:spPr>
        <p:txBody>
          <a:bodyPr wrap="none" rtlCol="0">
            <a:spAutoFit/>
          </a:bodyPr>
          <a:lstStyle/>
          <a:p>
            <a:r>
              <a:rPr lang="en-US" sz="2400" b="1" dirty="0" smtClean="0">
                <a:latin typeface="+mn-lt"/>
              </a:rPr>
              <a:t>M</a:t>
            </a:r>
            <a:endParaRPr lang="en-US" sz="2400" b="1" dirty="0">
              <a:latin typeface="+mn-lt"/>
            </a:endParaRPr>
          </a:p>
        </p:txBody>
      </p:sp>
      <p:sp>
        <p:nvSpPr>
          <p:cNvPr id="21" name="TextBox 20"/>
          <p:cNvSpPr txBox="1"/>
          <p:nvPr/>
        </p:nvSpPr>
        <p:spPr>
          <a:xfrm>
            <a:off x="3550981" y="3339453"/>
            <a:ext cx="2881943" cy="646331"/>
          </a:xfrm>
          <a:prstGeom prst="rect">
            <a:avLst/>
          </a:prstGeom>
          <a:noFill/>
        </p:spPr>
        <p:txBody>
          <a:bodyPr wrap="none" rtlCol="0">
            <a:spAutoFit/>
          </a:bodyPr>
          <a:lstStyle/>
          <a:p>
            <a:pPr algn="ctr"/>
            <a:r>
              <a:rPr lang="en-US" b="1" dirty="0" smtClean="0"/>
              <a:t>What’s happening when </a:t>
            </a:r>
          </a:p>
          <a:p>
            <a:pPr algn="ctr"/>
            <a:r>
              <a:rPr lang="en-US" b="1" dirty="0" smtClean="0"/>
              <a:t>the cell isn’t in mitosis?</a:t>
            </a:r>
            <a:endParaRPr lang="en-US" b="1" dirty="0"/>
          </a:p>
        </p:txBody>
      </p:sp>
      <p:sp>
        <p:nvSpPr>
          <p:cNvPr id="22" name="TextBox 21"/>
          <p:cNvSpPr txBox="1"/>
          <p:nvPr/>
        </p:nvSpPr>
        <p:spPr>
          <a:xfrm>
            <a:off x="6542238" y="4330296"/>
            <a:ext cx="2601762" cy="830997"/>
          </a:xfrm>
          <a:prstGeom prst="rect">
            <a:avLst/>
          </a:prstGeom>
          <a:noFill/>
        </p:spPr>
        <p:txBody>
          <a:bodyPr wrap="square" rtlCol="0">
            <a:spAutoFit/>
          </a:bodyPr>
          <a:lstStyle/>
          <a:p>
            <a:pPr algn="ctr"/>
            <a:r>
              <a:rPr lang="en-US" sz="2400" b="1" dirty="0" smtClean="0">
                <a:solidFill>
                  <a:srgbClr val="3366FF"/>
                </a:solidFill>
                <a:latin typeface="+mn-lt"/>
              </a:rPr>
              <a:t>It is preparing for the next mitosis.</a:t>
            </a:r>
            <a:endParaRPr lang="en-US" sz="2400" b="1" dirty="0">
              <a:solidFill>
                <a:srgbClr val="3366FF"/>
              </a:solidFill>
              <a:latin typeface="+mn-lt"/>
            </a:endParaRPr>
          </a:p>
        </p:txBody>
      </p:sp>
      <p:sp>
        <p:nvSpPr>
          <p:cNvPr id="23" name="TextBox 22"/>
          <p:cNvSpPr txBox="1"/>
          <p:nvPr/>
        </p:nvSpPr>
        <p:spPr>
          <a:xfrm>
            <a:off x="4552493" y="1230757"/>
            <a:ext cx="839180" cy="369332"/>
          </a:xfrm>
          <a:prstGeom prst="rect">
            <a:avLst/>
          </a:prstGeom>
          <a:noFill/>
        </p:spPr>
        <p:txBody>
          <a:bodyPr wrap="none" rtlCol="0">
            <a:spAutoFit/>
          </a:bodyPr>
          <a:lstStyle/>
          <a:p>
            <a:r>
              <a:rPr lang="en-US" dirty="0" smtClean="0"/>
              <a:t>1 hour</a:t>
            </a:r>
            <a:endParaRPr lang="en-US" dirty="0"/>
          </a:p>
        </p:txBody>
      </p:sp>
      <p:sp>
        <p:nvSpPr>
          <p:cNvPr id="24" name="TextBox 23"/>
          <p:cNvSpPr txBox="1"/>
          <p:nvPr/>
        </p:nvSpPr>
        <p:spPr>
          <a:xfrm>
            <a:off x="5144331" y="1566696"/>
            <a:ext cx="748923" cy="769441"/>
          </a:xfrm>
          <a:prstGeom prst="rect">
            <a:avLst/>
          </a:prstGeom>
          <a:noFill/>
        </p:spPr>
        <p:txBody>
          <a:bodyPr wrap="none" rtlCol="0">
            <a:spAutoFit/>
          </a:bodyPr>
          <a:lstStyle/>
          <a:p>
            <a:r>
              <a:rPr lang="en-US" sz="4400" b="1" dirty="0" smtClean="0">
                <a:solidFill>
                  <a:srgbClr val="FF0000"/>
                </a:solidFill>
                <a:latin typeface="Webdings"/>
                <a:ea typeface="Webdings"/>
                <a:cs typeface="Webdings"/>
                <a:sym typeface="Webdings"/>
              </a:rPr>
              <a:t></a:t>
            </a:r>
            <a:endParaRPr lang="en-US" sz="4400" b="1" dirty="0">
              <a:solidFill>
                <a:srgbClr val="FF0000"/>
              </a:solidFill>
            </a:endParaRPr>
          </a:p>
        </p:txBody>
      </p:sp>
      <p:sp>
        <p:nvSpPr>
          <p:cNvPr id="25" name="TextBox 24"/>
          <p:cNvSpPr txBox="1"/>
          <p:nvPr/>
        </p:nvSpPr>
        <p:spPr>
          <a:xfrm>
            <a:off x="6282121" y="1608101"/>
            <a:ext cx="2733812" cy="1200328"/>
          </a:xfrm>
          <a:prstGeom prst="rect">
            <a:avLst/>
          </a:prstGeom>
          <a:noFill/>
        </p:spPr>
        <p:txBody>
          <a:bodyPr wrap="square" rtlCol="0">
            <a:spAutoFit/>
          </a:bodyPr>
          <a:lstStyle/>
          <a:p>
            <a:pPr algn="ctr"/>
            <a:r>
              <a:rPr lang="en-US" sz="2400" b="1" dirty="0" smtClean="0">
                <a:solidFill>
                  <a:srgbClr val="FF0000"/>
                </a:solidFill>
                <a:latin typeface="+mn-lt"/>
              </a:rPr>
              <a:t>Or it may not be  undergoing mitosis any more.</a:t>
            </a:r>
            <a:endParaRPr lang="en-US" sz="2400" b="1" dirty="0">
              <a:solidFill>
                <a:srgbClr val="FF0000"/>
              </a:solidFill>
              <a:latin typeface="+mn-lt"/>
            </a:endParaRPr>
          </a:p>
        </p:txBody>
      </p:sp>
      <p:sp>
        <p:nvSpPr>
          <p:cNvPr id="27" name="TextBox 26"/>
          <p:cNvSpPr txBox="1"/>
          <p:nvPr/>
        </p:nvSpPr>
        <p:spPr>
          <a:xfrm>
            <a:off x="6731276" y="5122238"/>
            <a:ext cx="2223686" cy="646331"/>
          </a:xfrm>
          <a:prstGeom prst="rect">
            <a:avLst/>
          </a:prstGeom>
          <a:noFill/>
        </p:spPr>
        <p:txBody>
          <a:bodyPr wrap="none" rtlCol="0">
            <a:spAutoFit/>
          </a:bodyPr>
          <a:lstStyle/>
          <a:p>
            <a:r>
              <a:rPr lang="en-US" dirty="0" smtClean="0"/>
              <a:t>Cells spend most of</a:t>
            </a:r>
          </a:p>
          <a:p>
            <a:r>
              <a:rPr lang="en-US" dirty="0"/>
              <a:t>t</a:t>
            </a:r>
            <a:r>
              <a:rPr lang="en-US" dirty="0" smtClean="0"/>
              <a:t>heir life here</a:t>
            </a:r>
            <a:endParaRPr lang="en-US" dirty="0"/>
          </a:p>
        </p:txBody>
      </p:sp>
    </p:spTree>
    <p:extLst>
      <p:ext uri="{BB962C8B-B14F-4D97-AF65-F5344CB8AC3E}">
        <p14:creationId xmlns:p14="http://schemas.microsoft.com/office/powerpoint/2010/main" val="15169751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p:bldP spid="25"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936196" y="1715295"/>
            <a:ext cx="4523232" cy="4288536"/>
          </a:xfrm>
          <a:prstGeom prst="rect">
            <a:avLst/>
          </a:prstGeom>
        </p:spPr>
      </p:pic>
      <p:sp>
        <p:nvSpPr>
          <p:cNvPr id="15" name="Circular Arrow 14"/>
          <p:cNvSpPr/>
          <p:nvPr/>
        </p:nvSpPr>
        <p:spPr>
          <a:xfrm rot="6387261">
            <a:off x="1841963" y="1827861"/>
            <a:ext cx="4529842" cy="4751571"/>
          </a:xfrm>
          <a:prstGeom prst="circularArrow">
            <a:avLst>
              <a:gd name="adj1" fmla="val 2938"/>
              <a:gd name="adj2" fmla="val 696285"/>
              <a:gd name="adj3" fmla="val 9743151"/>
              <a:gd name="adj4" fmla="val 5022461"/>
              <a:gd name="adj5" fmla="val 6526"/>
            </a:avLst>
          </a:prstGeom>
          <a:solidFill>
            <a:srgbClr val="CD640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p:txBody>
          <a:bodyPr/>
          <a:lstStyle/>
          <a:p>
            <a:r>
              <a:rPr lang="en-US" dirty="0"/>
              <a:t>Checkpoint proteins inhibit drivers</a:t>
            </a:r>
          </a:p>
        </p:txBody>
      </p:sp>
      <p:cxnSp>
        <p:nvCxnSpPr>
          <p:cNvPr id="9" name="Straight Connector 8"/>
          <p:cNvCxnSpPr/>
          <p:nvPr/>
        </p:nvCxnSpPr>
        <p:spPr>
          <a:xfrm>
            <a:off x="4684786" y="5278549"/>
            <a:ext cx="213343" cy="503789"/>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090044" y="2425852"/>
            <a:ext cx="0" cy="55416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4400628" y="2459997"/>
            <a:ext cx="127644" cy="577572"/>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1936195" y="1482059"/>
            <a:ext cx="1595687" cy="623301"/>
            <a:chOff x="1319030" y="1673197"/>
            <a:chExt cx="1461945" cy="623301"/>
          </a:xfrm>
          <a:solidFill>
            <a:srgbClr val="CD640C"/>
          </a:solidFill>
        </p:grpSpPr>
        <p:sp>
          <p:nvSpPr>
            <p:cNvPr id="16" name="Can 15"/>
            <p:cNvSpPr/>
            <p:nvPr/>
          </p:nvSpPr>
          <p:spPr>
            <a:xfrm rot="5400000">
              <a:off x="1692887" y="1332875"/>
              <a:ext cx="623301" cy="1303945"/>
            </a:xfrm>
            <a:prstGeom prst="can">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7" name="TextBox 16"/>
            <p:cNvSpPr txBox="1"/>
            <p:nvPr/>
          </p:nvSpPr>
          <p:spPr>
            <a:xfrm flipH="1">
              <a:off x="1319030" y="1791759"/>
              <a:ext cx="1461945" cy="369332"/>
            </a:xfrm>
            <a:prstGeom prst="rect">
              <a:avLst/>
            </a:prstGeom>
            <a:noFill/>
            <a:ln>
              <a:noFill/>
            </a:ln>
          </p:spPr>
          <p:txBody>
            <a:bodyPr wrap="square" rtlCol="0">
              <a:spAutoFit/>
            </a:bodyPr>
            <a:lstStyle/>
            <a:p>
              <a:r>
                <a:rPr lang="en-US" dirty="0" smtClean="0">
                  <a:solidFill>
                    <a:srgbClr val="F2F2F2"/>
                  </a:solidFill>
                  <a:latin typeface="+mn-lt"/>
                </a:rPr>
                <a:t>G</a:t>
              </a:r>
              <a:r>
                <a:rPr lang="en-US" baseline="-25000" dirty="0" smtClean="0">
                  <a:solidFill>
                    <a:srgbClr val="F2F2F2"/>
                  </a:solidFill>
                  <a:latin typeface="+mn-lt"/>
                </a:rPr>
                <a:t>2</a:t>
              </a:r>
              <a:r>
                <a:rPr lang="en-US" dirty="0" smtClean="0">
                  <a:solidFill>
                    <a:srgbClr val="F2F2F2"/>
                  </a:solidFill>
                  <a:latin typeface="+mn-lt"/>
                </a:rPr>
                <a:t>/M Driver</a:t>
              </a:r>
              <a:endParaRPr lang="en-US" dirty="0">
                <a:solidFill>
                  <a:srgbClr val="F2F2F2"/>
                </a:solidFill>
                <a:latin typeface="+mn-lt"/>
              </a:endParaRPr>
            </a:p>
          </p:txBody>
        </p:sp>
      </p:grpSp>
      <p:grpSp>
        <p:nvGrpSpPr>
          <p:cNvPr id="19" name="Group 18"/>
          <p:cNvGrpSpPr/>
          <p:nvPr/>
        </p:nvGrpSpPr>
        <p:grpSpPr>
          <a:xfrm>
            <a:off x="5993645" y="1489230"/>
            <a:ext cx="1037771" cy="1262139"/>
            <a:chOff x="6822118" y="2994547"/>
            <a:chExt cx="1326228" cy="1466329"/>
          </a:xfrm>
        </p:grpSpPr>
        <p:pic>
          <p:nvPicPr>
            <p:cNvPr id="21" name="Picture 2" descr="http://thumbs.dreamstime.com/z/crossing-guard-go-1418877.jpg"/>
            <p:cNvPicPr>
              <a:picLocks noChangeAspect="1" noChangeArrowheads="1"/>
            </p:cNvPicPr>
            <p:nvPr/>
          </p:nvPicPr>
          <p:blipFill rotWithShape="1">
            <a:blip r:embed="rId3">
              <a:extLst>
                <a:ext uri="{28A0092B-C50C-407E-A947-70E740481C1C}">
                  <a14:useLocalDpi xmlns:a14="http://schemas.microsoft.com/office/drawing/2010/main" val="0"/>
                </a:ext>
              </a:extLst>
            </a:blip>
            <a:srcRect l="10402" b="5902"/>
            <a:stretch/>
          </p:blipFill>
          <p:spPr bwMode="auto">
            <a:xfrm>
              <a:off x="6822118" y="3020893"/>
              <a:ext cx="1326228" cy="143998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File:Stop sign(standard).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27854">
              <a:off x="7351220" y="2994547"/>
              <a:ext cx="673570" cy="673570"/>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Explosion 2 25"/>
          <p:cNvSpPr/>
          <p:nvPr/>
        </p:nvSpPr>
        <p:spPr>
          <a:xfrm>
            <a:off x="2768725" y="1224181"/>
            <a:ext cx="843876" cy="1109871"/>
          </a:xfrm>
          <a:prstGeom prst="irregularSeal2">
            <a:avLst/>
          </a:prstGeom>
          <a:solidFill>
            <a:srgbClr val="E2E4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rgbClr val="000000"/>
                </a:solidFill>
                <a:latin typeface="+mj-lt"/>
                <a:ea typeface="Zapf Dingbats"/>
                <a:cs typeface="Zapf Dingbats"/>
                <a:sym typeface="Zapf Dingbats"/>
              </a:rPr>
              <a:t>✖</a:t>
            </a:r>
            <a:endParaRPr lang="en-US" sz="4000" dirty="0">
              <a:solidFill>
                <a:srgbClr val="000000"/>
              </a:solidFill>
              <a:latin typeface="+mj-lt"/>
            </a:endParaRPr>
          </a:p>
        </p:txBody>
      </p:sp>
      <p:pic>
        <p:nvPicPr>
          <p:cNvPr id="27" name="Picture 2" descr="http://thumbs.dreamstime.com/z/crossing-guard-go-1418877.jpg"/>
          <p:cNvPicPr>
            <a:picLocks noChangeAspect="1" noChangeArrowheads="1"/>
          </p:cNvPicPr>
          <p:nvPr/>
        </p:nvPicPr>
        <p:blipFill rotWithShape="1">
          <a:blip r:embed="rId3">
            <a:extLst>
              <a:ext uri="{28A0092B-C50C-407E-A947-70E740481C1C}">
                <a14:useLocalDpi xmlns:a14="http://schemas.microsoft.com/office/drawing/2010/main" val="0"/>
              </a:ext>
            </a:extLst>
          </a:blip>
          <a:srcRect l="10402" b="5902"/>
          <a:stretch/>
        </p:blipFill>
        <p:spPr bwMode="auto">
          <a:xfrm>
            <a:off x="5993645" y="1510476"/>
            <a:ext cx="1037771" cy="1239462"/>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5993517" y="2728757"/>
            <a:ext cx="3098231" cy="646331"/>
          </a:xfrm>
          <a:prstGeom prst="rect">
            <a:avLst/>
          </a:prstGeom>
          <a:noFill/>
        </p:spPr>
        <p:txBody>
          <a:bodyPr wrap="square" rtlCol="0">
            <a:spAutoFit/>
          </a:bodyPr>
          <a:lstStyle/>
          <a:p>
            <a:pPr marL="228600" indent="-228600">
              <a:buFont typeface="Arial" panose="020B0604020202020204" pitchFamily="34" charset="0"/>
              <a:buChar char="•"/>
            </a:pPr>
            <a:r>
              <a:rPr lang="en-US" dirty="0" smtClean="0">
                <a:latin typeface="+mn-lt"/>
              </a:rPr>
              <a:t>Are chromosomes ready for separation? - YES</a:t>
            </a:r>
            <a:endParaRPr lang="en-US" dirty="0">
              <a:latin typeface="+mn-lt"/>
            </a:endParaRPr>
          </a:p>
        </p:txBody>
      </p:sp>
      <p:sp>
        <p:nvSpPr>
          <p:cNvPr id="20" name="TextBox 19"/>
          <p:cNvSpPr txBox="1"/>
          <p:nvPr/>
        </p:nvSpPr>
        <p:spPr>
          <a:xfrm>
            <a:off x="6885138" y="2020871"/>
            <a:ext cx="1801661" cy="707886"/>
          </a:xfrm>
          <a:prstGeom prst="rect">
            <a:avLst/>
          </a:prstGeom>
          <a:noFill/>
        </p:spPr>
        <p:txBody>
          <a:bodyPr wrap="square" rtlCol="0">
            <a:spAutoFit/>
          </a:bodyPr>
          <a:lstStyle/>
          <a:p>
            <a:r>
              <a:rPr lang="en-US" sz="2000" b="1" dirty="0" smtClean="0">
                <a:latin typeface="+mn-lt"/>
              </a:rPr>
              <a:t>Mitosis Checkpoint</a:t>
            </a:r>
            <a:endParaRPr lang="en-US" sz="2000" b="1" dirty="0">
              <a:latin typeface="+mn-lt"/>
            </a:endParaRPr>
          </a:p>
        </p:txBody>
      </p:sp>
      <p:sp>
        <p:nvSpPr>
          <p:cNvPr id="30" name="Explosion 2 29"/>
          <p:cNvSpPr/>
          <p:nvPr/>
        </p:nvSpPr>
        <p:spPr>
          <a:xfrm>
            <a:off x="4262848" y="2193847"/>
            <a:ext cx="843876" cy="1109871"/>
          </a:xfrm>
          <a:prstGeom prst="irregularSeal2">
            <a:avLst/>
          </a:prstGeom>
          <a:solidFill>
            <a:srgbClr val="E2E4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rgbClr val="000000"/>
                </a:solidFill>
                <a:latin typeface="+mj-lt"/>
                <a:ea typeface="Zapf Dingbats"/>
                <a:cs typeface="Zapf Dingbats"/>
                <a:sym typeface="Zapf Dingbats"/>
              </a:rPr>
              <a:t>✖</a:t>
            </a:r>
            <a:endParaRPr lang="en-US" sz="4000" dirty="0">
              <a:solidFill>
                <a:srgbClr val="000000"/>
              </a:solidFill>
              <a:latin typeface="+mj-lt"/>
            </a:endParaRPr>
          </a:p>
        </p:txBody>
      </p:sp>
    </p:spTree>
    <p:extLst>
      <p:ext uri="{BB962C8B-B14F-4D97-AF65-F5344CB8AC3E}">
        <p14:creationId xmlns:p14="http://schemas.microsoft.com/office/powerpoint/2010/main" val="23174971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p:bldP spid="20" grpId="0"/>
      <p:bldP spid="3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936196" y="1715295"/>
            <a:ext cx="4523232" cy="4288536"/>
          </a:xfrm>
          <a:prstGeom prst="rect">
            <a:avLst/>
          </a:prstGeom>
        </p:spPr>
      </p:pic>
      <p:sp>
        <p:nvSpPr>
          <p:cNvPr id="15" name="Circular Arrow 14"/>
          <p:cNvSpPr/>
          <p:nvPr/>
        </p:nvSpPr>
        <p:spPr>
          <a:xfrm rot="6387261">
            <a:off x="1841963" y="1827861"/>
            <a:ext cx="4529842" cy="4751571"/>
          </a:xfrm>
          <a:prstGeom prst="circularArrow">
            <a:avLst>
              <a:gd name="adj1" fmla="val 3213"/>
              <a:gd name="adj2" fmla="val 696285"/>
              <a:gd name="adj3" fmla="val 10515257"/>
              <a:gd name="adj4" fmla="val 5022461"/>
              <a:gd name="adj5" fmla="val 6526"/>
            </a:avLst>
          </a:prstGeom>
          <a:solidFill>
            <a:srgbClr val="CD640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p:txBody>
          <a:bodyPr/>
          <a:lstStyle/>
          <a:p>
            <a:r>
              <a:rPr lang="en-US" dirty="0"/>
              <a:t>Checkpoint proteins inhibit drivers</a:t>
            </a:r>
          </a:p>
        </p:txBody>
      </p:sp>
      <p:cxnSp>
        <p:nvCxnSpPr>
          <p:cNvPr id="9" name="Straight Connector 8"/>
          <p:cNvCxnSpPr/>
          <p:nvPr/>
        </p:nvCxnSpPr>
        <p:spPr>
          <a:xfrm>
            <a:off x="4684786" y="5278549"/>
            <a:ext cx="213343" cy="503789"/>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090044" y="2425852"/>
            <a:ext cx="0" cy="55416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4400628" y="2459997"/>
            <a:ext cx="127644" cy="577572"/>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a:off x="1936195" y="1482059"/>
            <a:ext cx="1595687" cy="623301"/>
            <a:chOff x="1319030" y="1673197"/>
            <a:chExt cx="1461945" cy="623301"/>
          </a:xfrm>
          <a:solidFill>
            <a:srgbClr val="CD640C"/>
          </a:solidFill>
        </p:grpSpPr>
        <p:sp>
          <p:nvSpPr>
            <p:cNvPr id="14" name="Can 13"/>
            <p:cNvSpPr/>
            <p:nvPr/>
          </p:nvSpPr>
          <p:spPr>
            <a:xfrm rot="5400000">
              <a:off x="1692887" y="1332875"/>
              <a:ext cx="623301" cy="1303945"/>
            </a:xfrm>
            <a:prstGeom prst="can">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6" name="TextBox 15"/>
            <p:cNvSpPr txBox="1"/>
            <p:nvPr/>
          </p:nvSpPr>
          <p:spPr>
            <a:xfrm flipH="1">
              <a:off x="1319030" y="1791759"/>
              <a:ext cx="1461945" cy="369332"/>
            </a:xfrm>
            <a:prstGeom prst="rect">
              <a:avLst/>
            </a:prstGeom>
            <a:noFill/>
            <a:ln>
              <a:noFill/>
            </a:ln>
          </p:spPr>
          <p:txBody>
            <a:bodyPr wrap="square" rtlCol="0">
              <a:spAutoFit/>
            </a:bodyPr>
            <a:lstStyle/>
            <a:p>
              <a:r>
                <a:rPr lang="en-US" dirty="0" smtClean="0">
                  <a:solidFill>
                    <a:srgbClr val="F2F2F2"/>
                  </a:solidFill>
                  <a:latin typeface="+mn-lt"/>
                </a:rPr>
                <a:t>G</a:t>
              </a:r>
              <a:r>
                <a:rPr lang="en-US" baseline="-25000" dirty="0" smtClean="0">
                  <a:solidFill>
                    <a:srgbClr val="F2F2F2"/>
                  </a:solidFill>
                  <a:latin typeface="+mn-lt"/>
                </a:rPr>
                <a:t>2</a:t>
              </a:r>
              <a:r>
                <a:rPr lang="en-US" dirty="0" smtClean="0">
                  <a:solidFill>
                    <a:srgbClr val="F2F2F2"/>
                  </a:solidFill>
                  <a:latin typeface="+mn-lt"/>
                </a:rPr>
                <a:t>/M Driver</a:t>
              </a:r>
              <a:endParaRPr lang="en-US" dirty="0">
                <a:solidFill>
                  <a:srgbClr val="F2F2F2"/>
                </a:solidFill>
                <a:latin typeface="+mn-lt"/>
              </a:endParaRPr>
            </a:p>
          </p:txBody>
        </p:sp>
      </p:grpSp>
    </p:spTree>
    <p:extLst>
      <p:ext uri="{BB962C8B-B14F-4D97-AF65-F5344CB8AC3E}">
        <p14:creationId xmlns:p14="http://schemas.microsoft.com/office/powerpoint/2010/main" val="153218328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rotWithShape="1">
          <a:blip r:embed="rId2"/>
          <a:srcRect r="9729"/>
          <a:stretch/>
        </p:blipFill>
        <p:spPr>
          <a:xfrm>
            <a:off x="4727121" y="1725677"/>
            <a:ext cx="4341824" cy="4287525"/>
          </a:xfrm>
          <a:prstGeom prst="rect">
            <a:avLst/>
          </a:prstGeom>
        </p:spPr>
      </p:pic>
      <p:sp>
        <p:nvSpPr>
          <p:cNvPr id="2" name="Title 1"/>
          <p:cNvSpPr>
            <a:spLocks noGrp="1"/>
          </p:cNvSpPr>
          <p:nvPr>
            <p:ph type="title"/>
          </p:nvPr>
        </p:nvSpPr>
        <p:spPr/>
        <p:txBody>
          <a:bodyPr/>
          <a:lstStyle/>
          <a:p>
            <a:r>
              <a:rPr lang="en-US" dirty="0" smtClean="0"/>
              <a:t>Checkpoint proteins inhibit drivers</a:t>
            </a:r>
            <a:endParaRPr lang="en-US" dirty="0"/>
          </a:p>
        </p:txBody>
      </p:sp>
      <p:sp>
        <p:nvSpPr>
          <p:cNvPr id="4" name="Content Placeholder 3"/>
          <p:cNvSpPr>
            <a:spLocks noGrp="1"/>
          </p:cNvSpPr>
          <p:nvPr>
            <p:ph idx="1"/>
          </p:nvPr>
        </p:nvSpPr>
        <p:spPr>
          <a:xfrm>
            <a:off x="0" y="1600200"/>
            <a:ext cx="5349922" cy="4525963"/>
          </a:xfrm>
        </p:spPr>
        <p:txBody>
          <a:bodyPr/>
          <a:lstStyle/>
          <a:p>
            <a:r>
              <a:rPr lang="en-US" b="1" dirty="0" err="1" smtClean="0"/>
              <a:t>Rb</a:t>
            </a:r>
            <a:r>
              <a:rPr lang="en-US" b="1" dirty="0" smtClean="0"/>
              <a:t> = Retinoblastoma </a:t>
            </a:r>
          </a:p>
          <a:p>
            <a:pPr lvl="1"/>
            <a:r>
              <a:rPr lang="en-US" dirty="0" smtClean="0"/>
              <a:t>Prevents cells from passing the point of no return where they no longer pay attention to external signals. </a:t>
            </a:r>
          </a:p>
          <a:p>
            <a:pPr lvl="2"/>
            <a:endParaRPr lang="en-US" dirty="0" smtClean="0"/>
          </a:p>
          <a:p>
            <a:r>
              <a:rPr lang="en-US" b="1" dirty="0" smtClean="0"/>
              <a:t>INK proteins</a:t>
            </a:r>
          </a:p>
          <a:p>
            <a:pPr lvl="1"/>
            <a:r>
              <a:rPr lang="en-US" dirty="0" smtClean="0"/>
              <a:t>Prevent drivers from promoting cell cycle progression</a:t>
            </a:r>
            <a:endParaRPr lang="en-US" dirty="0"/>
          </a:p>
        </p:txBody>
      </p:sp>
      <p:sp>
        <p:nvSpPr>
          <p:cNvPr id="11" name="AutoShape 4" descr="http://upload.wikimedia.org/wikipedia/en/6/69/Stop_sign(standard).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6" descr="http://upload.wikimedia.org/wikipedia/en/6/69/Stop_sign(standard).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42" name="Straight Connector 41"/>
          <p:cNvCxnSpPr/>
          <p:nvPr/>
        </p:nvCxnSpPr>
        <p:spPr>
          <a:xfrm>
            <a:off x="7722825" y="5278548"/>
            <a:ext cx="213343" cy="503789"/>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7128083" y="2425851"/>
            <a:ext cx="0" cy="55416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H="1">
            <a:off x="7438667" y="2459996"/>
            <a:ext cx="127644" cy="577572"/>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61" name="Group 60"/>
          <p:cNvGrpSpPr/>
          <p:nvPr/>
        </p:nvGrpSpPr>
        <p:grpSpPr>
          <a:xfrm>
            <a:off x="7438667" y="4936247"/>
            <a:ext cx="967594" cy="1188390"/>
            <a:chOff x="5027655" y="4969296"/>
            <a:chExt cx="967594" cy="1188390"/>
          </a:xfrm>
        </p:grpSpPr>
        <p:sp>
          <p:nvSpPr>
            <p:cNvPr id="62" name="Explosion 2 61"/>
            <p:cNvSpPr/>
            <p:nvPr/>
          </p:nvSpPr>
          <p:spPr>
            <a:xfrm>
              <a:off x="5027655" y="4969296"/>
              <a:ext cx="967594" cy="1188390"/>
            </a:xfrm>
            <a:prstGeom prst="irregularSeal2">
              <a:avLst/>
            </a:prstGeom>
            <a:solidFill>
              <a:srgbClr val="E2E4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solidFill>
                  <a:schemeClr val="tx1"/>
                </a:solidFill>
              </a:endParaRPr>
            </a:p>
          </p:txBody>
        </p:sp>
        <p:sp>
          <p:nvSpPr>
            <p:cNvPr id="63" name="TextBox 62"/>
            <p:cNvSpPr txBox="1"/>
            <p:nvPr/>
          </p:nvSpPr>
          <p:spPr>
            <a:xfrm>
              <a:off x="5130624" y="5262609"/>
              <a:ext cx="731691" cy="584776"/>
            </a:xfrm>
            <a:prstGeom prst="rect">
              <a:avLst/>
            </a:prstGeom>
            <a:noFill/>
          </p:spPr>
          <p:txBody>
            <a:bodyPr wrap="none" rtlCol="0">
              <a:spAutoFit/>
            </a:bodyPr>
            <a:lstStyle/>
            <a:p>
              <a:r>
                <a:rPr lang="en-US" sz="3200" b="1" dirty="0" err="1" smtClean="0"/>
                <a:t>Rb</a:t>
              </a:r>
              <a:endParaRPr lang="en-US" sz="3200" b="1" dirty="0"/>
            </a:p>
          </p:txBody>
        </p:sp>
      </p:grpSp>
      <p:grpSp>
        <p:nvGrpSpPr>
          <p:cNvPr id="3" name="Group 2"/>
          <p:cNvGrpSpPr/>
          <p:nvPr/>
        </p:nvGrpSpPr>
        <p:grpSpPr>
          <a:xfrm>
            <a:off x="6510783" y="2128378"/>
            <a:ext cx="885880" cy="1109871"/>
            <a:chOff x="2216507" y="2845248"/>
            <a:chExt cx="885880" cy="1109871"/>
          </a:xfrm>
        </p:grpSpPr>
        <p:sp>
          <p:nvSpPr>
            <p:cNvPr id="65" name="Explosion 2 64"/>
            <p:cNvSpPr/>
            <p:nvPr/>
          </p:nvSpPr>
          <p:spPr>
            <a:xfrm>
              <a:off x="2216507" y="2845248"/>
              <a:ext cx="843876" cy="1109871"/>
            </a:xfrm>
            <a:prstGeom prst="irregularSeal2">
              <a:avLst/>
            </a:prstGeom>
            <a:solidFill>
              <a:srgbClr val="E2E4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solidFill>
                  <a:srgbClr val="000000"/>
                </a:solidFill>
                <a:latin typeface="+mj-lt"/>
              </a:endParaRPr>
            </a:p>
          </p:txBody>
        </p:sp>
        <p:sp>
          <p:nvSpPr>
            <p:cNvPr id="71" name="TextBox 70"/>
            <p:cNvSpPr txBox="1"/>
            <p:nvPr/>
          </p:nvSpPr>
          <p:spPr>
            <a:xfrm>
              <a:off x="2216507" y="3219124"/>
              <a:ext cx="885880" cy="461665"/>
            </a:xfrm>
            <a:prstGeom prst="rect">
              <a:avLst/>
            </a:prstGeom>
            <a:noFill/>
          </p:spPr>
          <p:txBody>
            <a:bodyPr wrap="none" rtlCol="0">
              <a:spAutoFit/>
            </a:bodyPr>
            <a:lstStyle/>
            <a:p>
              <a:r>
                <a:rPr lang="en-US" sz="2400" b="1" dirty="0" smtClean="0"/>
                <a:t>INKs</a:t>
              </a:r>
              <a:r>
                <a:rPr lang="en-US" dirty="0" smtClean="0"/>
                <a:t> </a:t>
              </a:r>
              <a:endParaRPr lang="en-US" dirty="0"/>
            </a:p>
          </p:txBody>
        </p:sp>
      </p:grpSp>
      <p:grpSp>
        <p:nvGrpSpPr>
          <p:cNvPr id="44" name="Group 43"/>
          <p:cNvGrpSpPr/>
          <p:nvPr/>
        </p:nvGrpSpPr>
        <p:grpSpPr>
          <a:xfrm>
            <a:off x="7333373" y="2128377"/>
            <a:ext cx="885880" cy="1109871"/>
            <a:chOff x="2216507" y="2845248"/>
            <a:chExt cx="885880" cy="1109871"/>
          </a:xfrm>
        </p:grpSpPr>
        <p:sp>
          <p:nvSpPr>
            <p:cNvPr id="48" name="Explosion 2 47"/>
            <p:cNvSpPr/>
            <p:nvPr/>
          </p:nvSpPr>
          <p:spPr>
            <a:xfrm>
              <a:off x="2216507" y="2845248"/>
              <a:ext cx="843876" cy="1109871"/>
            </a:xfrm>
            <a:prstGeom prst="irregularSeal2">
              <a:avLst/>
            </a:prstGeom>
            <a:solidFill>
              <a:srgbClr val="E2E4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solidFill>
                  <a:srgbClr val="000000"/>
                </a:solidFill>
                <a:latin typeface="+mj-lt"/>
              </a:endParaRPr>
            </a:p>
          </p:txBody>
        </p:sp>
        <p:sp>
          <p:nvSpPr>
            <p:cNvPr id="49" name="TextBox 48"/>
            <p:cNvSpPr txBox="1"/>
            <p:nvPr/>
          </p:nvSpPr>
          <p:spPr>
            <a:xfrm>
              <a:off x="2216507" y="3219124"/>
              <a:ext cx="885880" cy="461665"/>
            </a:xfrm>
            <a:prstGeom prst="rect">
              <a:avLst/>
            </a:prstGeom>
            <a:noFill/>
          </p:spPr>
          <p:txBody>
            <a:bodyPr wrap="none" rtlCol="0">
              <a:spAutoFit/>
            </a:bodyPr>
            <a:lstStyle/>
            <a:p>
              <a:r>
                <a:rPr lang="en-US" sz="2400" b="1" dirty="0" smtClean="0"/>
                <a:t>INKs</a:t>
              </a:r>
              <a:r>
                <a:rPr lang="en-US" dirty="0" smtClean="0"/>
                <a:t> </a:t>
              </a:r>
              <a:endParaRPr lang="en-US" dirty="0"/>
            </a:p>
          </p:txBody>
        </p:sp>
      </p:grpSp>
    </p:spTree>
    <p:extLst>
      <p:ext uri="{BB962C8B-B14F-4D97-AF65-F5344CB8AC3E}">
        <p14:creationId xmlns:p14="http://schemas.microsoft.com/office/powerpoint/2010/main" val="378269058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Cell Cycle Progression</a:t>
            </a:r>
            <a:endParaRPr lang="en-US" dirty="0"/>
          </a:p>
        </p:txBody>
      </p:sp>
      <p:sp>
        <p:nvSpPr>
          <p:cNvPr id="3" name="Content Placeholder 2"/>
          <p:cNvSpPr>
            <a:spLocks noGrp="1"/>
          </p:cNvSpPr>
          <p:nvPr>
            <p:ph idx="1"/>
          </p:nvPr>
        </p:nvSpPr>
        <p:spPr>
          <a:xfrm>
            <a:off x="457200" y="2390423"/>
            <a:ext cx="8229600" cy="2548467"/>
          </a:xfrm>
        </p:spPr>
        <p:txBody>
          <a:bodyPr/>
          <a:lstStyle/>
          <a:p>
            <a:r>
              <a:rPr lang="en-US" dirty="0"/>
              <a:t>Work in groups to simulate how signals promote progression through the cell cycle by activating drivers.</a:t>
            </a:r>
          </a:p>
          <a:p>
            <a:endParaRPr lang="en-US" dirty="0"/>
          </a:p>
        </p:txBody>
      </p:sp>
    </p:spTree>
    <p:extLst>
      <p:ext uri="{BB962C8B-B14F-4D97-AF65-F5344CB8AC3E}">
        <p14:creationId xmlns:p14="http://schemas.microsoft.com/office/powerpoint/2010/main" val="361206159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Up: What could go wrong?</a:t>
            </a:r>
            <a:endParaRPr lang="en-US" dirty="0"/>
          </a:p>
        </p:txBody>
      </p:sp>
      <p:sp>
        <p:nvSpPr>
          <p:cNvPr id="3" name="Content Placeholder 2"/>
          <p:cNvSpPr>
            <a:spLocks noGrp="1"/>
          </p:cNvSpPr>
          <p:nvPr>
            <p:ph idx="1"/>
          </p:nvPr>
        </p:nvSpPr>
        <p:spPr/>
        <p:txBody>
          <a:bodyPr/>
          <a:lstStyle/>
          <a:p>
            <a:r>
              <a:rPr lang="en-US" dirty="0" smtClean="0"/>
              <a:t>How could you cheat to increase the ability of your cell to grow?</a:t>
            </a:r>
          </a:p>
          <a:p>
            <a:pPr lvl="1"/>
            <a:r>
              <a:rPr lang="en-US" dirty="0" smtClean="0"/>
              <a:t>Ignore surrounding signals</a:t>
            </a:r>
          </a:p>
          <a:p>
            <a:pPr lvl="1"/>
            <a:r>
              <a:rPr lang="en-US" dirty="0" smtClean="0"/>
              <a:t>Have all drivers always active</a:t>
            </a:r>
          </a:p>
          <a:p>
            <a:pPr lvl="1"/>
            <a:r>
              <a:rPr lang="en-US" dirty="0" smtClean="0"/>
              <a:t>Get rid of INK/</a:t>
            </a:r>
            <a:r>
              <a:rPr lang="en-US" dirty="0" err="1" smtClean="0"/>
              <a:t>Rb</a:t>
            </a:r>
            <a:r>
              <a:rPr lang="en-US" dirty="0" smtClean="0"/>
              <a:t> proteins</a:t>
            </a:r>
          </a:p>
          <a:p>
            <a:pPr lvl="1"/>
            <a:endParaRPr lang="en-US" dirty="0"/>
          </a:p>
          <a:p>
            <a:pPr marL="457200" lvl="1" indent="0" algn="ctr">
              <a:buNone/>
            </a:pPr>
            <a:r>
              <a:rPr lang="en-US" b="1" dirty="0" smtClean="0">
                <a:solidFill>
                  <a:srgbClr val="FF0000"/>
                </a:solidFill>
              </a:rPr>
              <a:t>Uncontrolled growth is called </a:t>
            </a:r>
            <a:r>
              <a:rPr lang="en-US" b="1" dirty="0" err="1" smtClean="0">
                <a:solidFill>
                  <a:srgbClr val="FF0000"/>
                </a:solidFill>
              </a:rPr>
              <a:t>hyperproliferation</a:t>
            </a:r>
            <a:r>
              <a:rPr lang="en-US" b="1" dirty="0" smtClean="0">
                <a:solidFill>
                  <a:srgbClr val="FF0000"/>
                </a:solidFill>
              </a:rPr>
              <a:t>.</a:t>
            </a:r>
          </a:p>
          <a:p>
            <a:pPr marL="457200" lvl="1" indent="0" algn="ctr">
              <a:buNone/>
            </a:pPr>
            <a:r>
              <a:rPr lang="en-US" b="1" dirty="0" smtClean="0">
                <a:solidFill>
                  <a:srgbClr val="FF0000"/>
                </a:solidFill>
              </a:rPr>
              <a:t>This is what leads to cancer!</a:t>
            </a:r>
          </a:p>
        </p:txBody>
      </p:sp>
    </p:spTree>
    <p:extLst>
      <p:ext uri="{BB962C8B-B14F-4D97-AF65-F5344CB8AC3E}">
        <p14:creationId xmlns:p14="http://schemas.microsoft.com/office/powerpoint/2010/main" val="17057914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could </a:t>
            </a:r>
            <a:r>
              <a:rPr lang="en-US" dirty="0" err="1" smtClean="0"/>
              <a:t>hyperproliferation</a:t>
            </a:r>
            <a:r>
              <a:rPr lang="en-US" dirty="0" smtClean="0"/>
              <a:t> occur?</a:t>
            </a:r>
            <a:endParaRPr lang="en-US" dirty="0"/>
          </a:p>
        </p:txBody>
      </p:sp>
      <p:sp>
        <p:nvSpPr>
          <p:cNvPr id="4" name="TextBox 3"/>
          <p:cNvSpPr txBox="1"/>
          <p:nvPr/>
        </p:nvSpPr>
        <p:spPr>
          <a:xfrm>
            <a:off x="876781" y="5562400"/>
            <a:ext cx="7286042" cy="830997"/>
          </a:xfrm>
          <a:prstGeom prst="rect">
            <a:avLst/>
          </a:prstGeom>
          <a:noFill/>
        </p:spPr>
        <p:txBody>
          <a:bodyPr wrap="square" rtlCol="0">
            <a:spAutoFit/>
          </a:bodyPr>
          <a:lstStyle/>
          <a:p>
            <a:pPr marL="342900" indent="-342900">
              <a:buFont typeface="Arial"/>
              <a:buChar char="•"/>
            </a:pPr>
            <a:r>
              <a:rPr lang="en-US" sz="2400" dirty="0" smtClean="0">
                <a:solidFill>
                  <a:srgbClr val="00B050"/>
                </a:solidFill>
                <a:latin typeface="+mj-lt"/>
                <a:cs typeface="Arial"/>
              </a:rPr>
              <a:t>Cell receives too much pro-growth (divide) signals</a:t>
            </a:r>
          </a:p>
          <a:p>
            <a:pPr marL="342900" indent="-342900">
              <a:buFont typeface="Arial"/>
              <a:buChar char="•"/>
            </a:pPr>
            <a:r>
              <a:rPr lang="en-US" sz="2400" dirty="0" smtClean="0">
                <a:solidFill>
                  <a:srgbClr val="FF0000"/>
                </a:solidFill>
                <a:latin typeface="+mj-lt"/>
                <a:cs typeface="Arial"/>
              </a:rPr>
              <a:t>Cell ignores </a:t>
            </a:r>
            <a:r>
              <a:rPr lang="en-US" sz="2400" dirty="0">
                <a:solidFill>
                  <a:srgbClr val="FF0000"/>
                </a:solidFill>
                <a:latin typeface="+mj-lt"/>
                <a:cs typeface="Arial"/>
              </a:rPr>
              <a:t>a</a:t>
            </a:r>
            <a:r>
              <a:rPr lang="en-US" sz="2400" dirty="0" smtClean="0">
                <a:solidFill>
                  <a:srgbClr val="FF0000"/>
                </a:solidFill>
                <a:latin typeface="+mj-lt"/>
                <a:cs typeface="Arial"/>
              </a:rPr>
              <a:t>nti-growth (don’t divide) signals</a:t>
            </a:r>
          </a:p>
        </p:txBody>
      </p:sp>
      <p:pic>
        <p:nvPicPr>
          <p:cNvPr id="16" name="Picture 15"/>
          <p:cNvPicPr>
            <a:picLocks noChangeAspect="1"/>
          </p:cNvPicPr>
          <p:nvPr/>
        </p:nvPicPr>
        <p:blipFill>
          <a:blip r:embed="rId3"/>
          <a:stretch>
            <a:fillRect/>
          </a:stretch>
        </p:blipFill>
        <p:spPr>
          <a:xfrm>
            <a:off x="2565866" y="1943135"/>
            <a:ext cx="3806613" cy="3643659"/>
          </a:xfrm>
          <a:prstGeom prst="rect">
            <a:avLst/>
          </a:prstGeom>
        </p:spPr>
      </p:pic>
      <p:sp>
        <p:nvSpPr>
          <p:cNvPr id="17" name="TextBox 16"/>
          <p:cNvSpPr txBox="1"/>
          <p:nvPr/>
        </p:nvSpPr>
        <p:spPr>
          <a:xfrm>
            <a:off x="876781" y="3118729"/>
            <a:ext cx="1333769" cy="523220"/>
          </a:xfrm>
          <a:prstGeom prst="rect">
            <a:avLst/>
          </a:prstGeom>
          <a:noFill/>
        </p:spPr>
        <p:txBody>
          <a:bodyPr wrap="none" rtlCol="0">
            <a:spAutoFit/>
          </a:bodyPr>
          <a:lstStyle/>
          <a:p>
            <a:r>
              <a:rPr lang="en-US" sz="2800" dirty="0" smtClean="0">
                <a:latin typeface="+mn-lt"/>
              </a:rPr>
              <a:t>Divide!!</a:t>
            </a:r>
            <a:endParaRPr lang="en-US" sz="2800" dirty="0">
              <a:latin typeface="+mn-lt"/>
            </a:endParaRPr>
          </a:p>
        </p:txBody>
      </p:sp>
      <p:sp>
        <p:nvSpPr>
          <p:cNvPr id="18" name="TextBox 17"/>
          <p:cNvSpPr txBox="1"/>
          <p:nvPr/>
        </p:nvSpPr>
        <p:spPr>
          <a:xfrm>
            <a:off x="6871348" y="3118729"/>
            <a:ext cx="2272652" cy="523220"/>
          </a:xfrm>
          <a:prstGeom prst="rect">
            <a:avLst/>
          </a:prstGeom>
          <a:noFill/>
        </p:spPr>
        <p:txBody>
          <a:bodyPr wrap="none" rtlCol="0">
            <a:spAutoFit/>
          </a:bodyPr>
          <a:lstStyle/>
          <a:p>
            <a:r>
              <a:rPr lang="en-US" sz="2800" dirty="0" smtClean="0">
                <a:latin typeface="+mn-lt"/>
              </a:rPr>
              <a:t>Don’t divide!!</a:t>
            </a:r>
            <a:endParaRPr lang="en-US" sz="2800" dirty="0">
              <a:latin typeface="+mn-lt"/>
            </a:endParaRPr>
          </a:p>
        </p:txBody>
      </p:sp>
      <p:pic>
        <p:nvPicPr>
          <p:cNvPr id="19" name="Picture 2" descr="http://thumbs.dreamstime.com/z/crossing-guard-go-1418877.jpg"/>
          <p:cNvPicPr>
            <a:picLocks noChangeAspect="1" noChangeArrowheads="1"/>
          </p:cNvPicPr>
          <p:nvPr/>
        </p:nvPicPr>
        <p:blipFill rotWithShape="1">
          <a:blip r:embed="rId4">
            <a:extLst>
              <a:ext uri="{28A0092B-C50C-407E-A947-70E740481C1C}">
                <a14:useLocalDpi xmlns:a14="http://schemas.microsoft.com/office/drawing/2010/main" val="0"/>
              </a:ext>
            </a:extLst>
          </a:blip>
          <a:srcRect l="10402" b="5902"/>
          <a:stretch/>
        </p:blipFill>
        <p:spPr bwMode="auto">
          <a:xfrm>
            <a:off x="884322" y="1694960"/>
            <a:ext cx="1326228" cy="1439983"/>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7149664" y="1681787"/>
            <a:ext cx="1326228" cy="1466329"/>
            <a:chOff x="6822118" y="2994547"/>
            <a:chExt cx="1326228" cy="1466329"/>
          </a:xfrm>
        </p:grpSpPr>
        <p:pic>
          <p:nvPicPr>
            <p:cNvPr id="21" name="Picture 2" descr="http://thumbs.dreamstime.com/z/crossing-guard-go-1418877.jpg"/>
            <p:cNvPicPr>
              <a:picLocks noChangeAspect="1" noChangeArrowheads="1"/>
            </p:cNvPicPr>
            <p:nvPr/>
          </p:nvPicPr>
          <p:blipFill rotWithShape="1">
            <a:blip r:embed="rId4">
              <a:extLst>
                <a:ext uri="{28A0092B-C50C-407E-A947-70E740481C1C}">
                  <a14:useLocalDpi xmlns:a14="http://schemas.microsoft.com/office/drawing/2010/main" val="0"/>
                </a:ext>
              </a:extLst>
            </a:blip>
            <a:srcRect l="10402" b="5902"/>
            <a:stretch/>
          </p:blipFill>
          <p:spPr bwMode="auto">
            <a:xfrm>
              <a:off x="6822118" y="3020893"/>
              <a:ext cx="1326228" cy="143998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File:Stop sign(standard).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27854">
              <a:off x="7351220" y="2994547"/>
              <a:ext cx="673570" cy="673570"/>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Circular Arrow 22"/>
          <p:cNvSpPr/>
          <p:nvPr/>
        </p:nvSpPr>
        <p:spPr>
          <a:xfrm rot="9099122" flipV="1">
            <a:off x="4710528" y="2502040"/>
            <a:ext cx="2670569" cy="1629115"/>
          </a:xfrm>
          <a:prstGeom prst="circularArrow">
            <a:avLst>
              <a:gd name="adj1" fmla="val 4120"/>
              <a:gd name="adj2" fmla="val 1142319"/>
              <a:gd name="adj3" fmla="val 19057162"/>
              <a:gd name="adj4" fmla="val 10926270"/>
              <a:gd name="adj5" fmla="val 10481"/>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4" name="Circular Arrow 23"/>
          <p:cNvSpPr/>
          <p:nvPr/>
        </p:nvSpPr>
        <p:spPr>
          <a:xfrm rot="1801796">
            <a:off x="1723589" y="2724111"/>
            <a:ext cx="2670569" cy="1629115"/>
          </a:xfrm>
          <a:prstGeom prst="circularArrow">
            <a:avLst>
              <a:gd name="adj1" fmla="val 4120"/>
              <a:gd name="adj2" fmla="val 1142319"/>
              <a:gd name="adj3" fmla="val 19057162"/>
              <a:gd name="adj4" fmla="val 10926270"/>
              <a:gd name="adj5" fmla="val 10481"/>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5711889" y="1794419"/>
            <a:ext cx="1040670" cy="1631216"/>
          </a:xfrm>
          <a:prstGeom prst="rect">
            <a:avLst/>
          </a:prstGeom>
          <a:noFill/>
        </p:spPr>
        <p:txBody>
          <a:bodyPr wrap="none" rtlCol="0">
            <a:spAutoFit/>
          </a:bodyPr>
          <a:lstStyle/>
          <a:p>
            <a:r>
              <a:rPr lang="en-US" sz="10000" b="1" dirty="0" smtClean="0"/>
              <a:t>X</a:t>
            </a:r>
            <a:endParaRPr lang="en-US" sz="10000" b="1" dirty="0"/>
          </a:p>
        </p:txBody>
      </p:sp>
      <p:sp>
        <p:nvSpPr>
          <p:cNvPr id="14" name="Circular Arrow 13"/>
          <p:cNvSpPr/>
          <p:nvPr/>
        </p:nvSpPr>
        <p:spPr>
          <a:xfrm rot="1801796">
            <a:off x="1737578" y="2489107"/>
            <a:ext cx="2670569" cy="1629115"/>
          </a:xfrm>
          <a:prstGeom prst="circularArrow">
            <a:avLst>
              <a:gd name="adj1" fmla="val 4120"/>
              <a:gd name="adj2" fmla="val 1142319"/>
              <a:gd name="adj3" fmla="val 19057162"/>
              <a:gd name="adj4" fmla="val 10926270"/>
              <a:gd name="adj5" fmla="val 10481"/>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Circular Arrow 14"/>
          <p:cNvSpPr/>
          <p:nvPr/>
        </p:nvSpPr>
        <p:spPr>
          <a:xfrm rot="1801796">
            <a:off x="1816963" y="2276485"/>
            <a:ext cx="2670569" cy="1629115"/>
          </a:xfrm>
          <a:prstGeom prst="circularArrow">
            <a:avLst>
              <a:gd name="adj1" fmla="val 4120"/>
              <a:gd name="adj2" fmla="val 1142319"/>
              <a:gd name="adj3" fmla="val 19057162"/>
              <a:gd name="adj4" fmla="val 10926270"/>
              <a:gd name="adj5" fmla="val 10481"/>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439696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 grpId="0"/>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else can </a:t>
            </a:r>
            <a:r>
              <a:rPr lang="en-US" dirty="0" err="1" smtClean="0"/>
              <a:t>hyperproliferation</a:t>
            </a:r>
            <a:r>
              <a:rPr lang="en-US" dirty="0" smtClean="0"/>
              <a:t> occur without signals?</a:t>
            </a:r>
            <a:endParaRPr lang="en-US" dirty="0"/>
          </a:p>
        </p:txBody>
      </p:sp>
      <p:sp>
        <p:nvSpPr>
          <p:cNvPr id="9" name="Content Placeholder 8"/>
          <p:cNvSpPr>
            <a:spLocks noGrp="1"/>
          </p:cNvSpPr>
          <p:nvPr>
            <p:ph idx="1"/>
          </p:nvPr>
        </p:nvSpPr>
        <p:spPr>
          <a:xfrm>
            <a:off x="457200" y="1600200"/>
            <a:ext cx="8229600" cy="4942490"/>
          </a:xfrm>
        </p:spPr>
        <p:txBody>
          <a:bodyPr/>
          <a:lstStyle/>
          <a:p>
            <a:pPr marL="0" indent="0">
              <a:buNone/>
            </a:pPr>
            <a:r>
              <a:rPr lang="en-US" dirty="0"/>
              <a:t>DNA Damage</a:t>
            </a:r>
          </a:p>
          <a:p>
            <a:pPr marL="457200" indent="-457200">
              <a:buFont typeface="Arial"/>
              <a:buChar char="•"/>
            </a:pPr>
            <a:r>
              <a:rPr lang="en-US" sz="2800" dirty="0" smtClean="0"/>
              <a:t>Occurs </a:t>
            </a:r>
            <a:r>
              <a:rPr lang="en-US" sz="2800" dirty="0"/>
              <a:t>randomly</a:t>
            </a:r>
          </a:p>
          <a:p>
            <a:pPr marL="457200" indent="-457200">
              <a:buFont typeface="Arial"/>
              <a:buChar char="•"/>
            </a:pPr>
            <a:r>
              <a:rPr lang="en-US" sz="2800" dirty="0" smtClean="0"/>
              <a:t>Caused </a:t>
            </a:r>
            <a:r>
              <a:rPr lang="en-US" sz="2800" dirty="0"/>
              <a:t>by carcinogens</a:t>
            </a:r>
          </a:p>
          <a:p>
            <a:pPr marL="457200" indent="-457200">
              <a:buFont typeface="Arial"/>
              <a:buChar char="•"/>
            </a:pPr>
            <a:endParaRPr lang="en-US" dirty="0"/>
          </a:p>
          <a:p>
            <a:pPr marL="457200" indent="-457200">
              <a:buFont typeface="Arial"/>
              <a:buChar char="•"/>
            </a:pPr>
            <a:endParaRPr lang="en-US" dirty="0"/>
          </a:p>
          <a:p>
            <a:pPr marL="457200" indent="-457200">
              <a:buFont typeface="Arial"/>
              <a:buChar char="•"/>
            </a:pPr>
            <a:endParaRPr lang="en-US" dirty="0"/>
          </a:p>
          <a:p>
            <a:pPr marL="1714500" lvl="3" indent="-457200">
              <a:buFont typeface="Arial"/>
              <a:buChar char="•"/>
            </a:pPr>
            <a:endParaRPr lang="en-US" dirty="0" smtClean="0"/>
          </a:p>
          <a:p>
            <a:pPr marL="457200" indent="-457200">
              <a:buFont typeface="Arial"/>
              <a:buChar char="•"/>
            </a:pPr>
            <a:r>
              <a:rPr lang="en-US" dirty="0" smtClean="0"/>
              <a:t>What would happen if a driver or checkpoint protein were mutated?</a:t>
            </a:r>
            <a:endParaRPr lang="en-US" sz="2800" dirty="0"/>
          </a:p>
          <a:p>
            <a:endParaRPr lang="en-US" dirty="0"/>
          </a:p>
        </p:txBody>
      </p:sp>
      <p:grpSp>
        <p:nvGrpSpPr>
          <p:cNvPr id="3" name="Group 2"/>
          <p:cNvGrpSpPr/>
          <p:nvPr/>
        </p:nvGrpSpPr>
        <p:grpSpPr>
          <a:xfrm>
            <a:off x="4414351" y="2096815"/>
            <a:ext cx="3912611" cy="3238718"/>
            <a:chOff x="334963" y="1715337"/>
            <a:chExt cx="5025391" cy="4154343"/>
          </a:xfrm>
        </p:grpSpPr>
        <p:pic>
          <p:nvPicPr>
            <p:cNvPr id="5" name="Picture 4"/>
            <p:cNvPicPr>
              <a:picLocks noChangeAspect="1"/>
            </p:cNvPicPr>
            <p:nvPr/>
          </p:nvPicPr>
          <p:blipFill rotWithShape="1">
            <a:blip r:embed="rId3"/>
            <a:srcRect l="6290" r="60884"/>
            <a:stretch/>
          </p:blipFill>
          <p:spPr>
            <a:xfrm>
              <a:off x="334963" y="1855464"/>
              <a:ext cx="1692933" cy="4014216"/>
            </a:xfrm>
            <a:prstGeom prst="rect">
              <a:avLst/>
            </a:prstGeom>
          </p:spPr>
        </p:pic>
        <p:pic>
          <p:nvPicPr>
            <p:cNvPr id="6" name="Picture 5"/>
            <p:cNvPicPr>
              <a:picLocks noChangeAspect="1"/>
            </p:cNvPicPr>
            <p:nvPr/>
          </p:nvPicPr>
          <p:blipFill rotWithShape="1">
            <a:blip r:embed="rId3"/>
            <a:srcRect l="60758" r="6416"/>
            <a:stretch/>
          </p:blipFill>
          <p:spPr>
            <a:xfrm>
              <a:off x="3667421" y="1715337"/>
              <a:ext cx="1692933" cy="4014216"/>
            </a:xfrm>
            <a:prstGeom prst="rect">
              <a:avLst/>
            </a:prstGeom>
          </p:spPr>
        </p:pic>
        <p:sp>
          <p:nvSpPr>
            <p:cNvPr id="7" name="Right Arrow 6"/>
            <p:cNvSpPr/>
            <p:nvPr/>
          </p:nvSpPr>
          <p:spPr>
            <a:xfrm>
              <a:off x="2296436" y="3626892"/>
              <a:ext cx="1102445" cy="455428"/>
            </a:xfrm>
            <a:prstGeom prst="rightArrow">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773671" y="4175752"/>
              <a:ext cx="2099176" cy="955749"/>
            </a:xfrm>
            <a:prstGeom prst="rect">
              <a:avLst/>
            </a:prstGeom>
            <a:noFill/>
          </p:spPr>
          <p:txBody>
            <a:bodyPr wrap="square" rtlCol="0">
              <a:spAutoFit/>
            </a:bodyPr>
            <a:lstStyle/>
            <a:p>
              <a:pPr algn="ctr"/>
              <a:r>
                <a:rPr lang="en-US" b="1" dirty="0" smtClean="0"/>
                <a:t>DNA Damage</a:t>
              </a:r>
            </a:p>
          </p:txBody>
        </p:sp>
      </p:grpSp>
    </p:spTree>
    <p:extLst>
      <p:ext uri="{BB962C8B-B14F-4D97-AF65-F5344CB8AC3E}">
        <p14:creationId xmlns:p14="http://schemas.microsoft.com/office/powerpoint/2010/main" val="343824298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230" y="238587"/>
            <a:ext cx="8229600" cy="1143000"/>
          </a:xfrm>
        </p:spPr>
        <p:txBody>
          <a:bodyPr/>
          <a:lstStyle/>
          <a:p>
            <a:r>
              <a:rPr lang="en-US" dirty="0" smtClean="0"/>
              <a:t>Unregulated drivers and checkpoints lose cell cycle control!</a:t>
            </a:r>
            <a:endParaRPr lang="en-US" dirty="0"/>
          </a:p>
        </p:txBody>
      </p:sp>
      <p:pic>
        <p:nvPicPr>
          <p:cNvPr id="3" name="Picture 2"/>
          <p:cNvPicPr>
            <a:picLocks noChangeAspect="1"/>
          </p:cNvPicPr>
          <p:nvPr/>
        </p:nvPicPr>
        <p:blipFill>
          <a:blip r:embed="rId2"/>
          <a:stretch>
            <a:fillRect/>
          </a:stretch>
        </p:blipFill>
        <p:spPr>
          <a:xfrm>
            <a:off x="2369490" y="1381587"/>
            <a:ext cx="4809801" cy="4287525"/>
          </a:xfrm>
          <a:prstGeom prst="rect">
            <a:avLst/>
          </a:prstGeom>
        </p:spPr>
      </p:pic>
      <p:cxnSp>
        <p:nvCxnSpPr>
          <p:cNvPr id="4" name="Straight Connector 3"/>
          <p:cNvCxnSpPr/>
          <p:nvPr/>
        </p:nvCxnSpPr>
        <p:spPr>
          <a:xfrm>
            <a:off x="5298109" y="4963275"/>
            <a:ext cx="213343" cy="503789"/>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5295062" y="4940797"/>
            <a:ext cx="213343" cy="503789"/>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4700320" y="2088100"/>
            <a:ext cx="0" cy="55416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a:off x="5010904" y="2122245"/>
            <a:ext cx="127644" cy="577572"/>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4" name="Group 43"/>
          <p:cNvGrpSpPr/>
          <p:nvPr/>
        </p:nvGrpSpPr>
        <p:grpSpPr>
          <a:xfrm>
            <a:off x="7318828" y="3837041"/>
            <a:ext cx="1299736" cy="623302"/>
            <a:chOff x="6832324" y="3981701"/>
            <a:chExt cx="1083533" cy="623302"/>
          </a:xfrm>
        </p:grpSpPr>
        <p:sp>
          <p:nvSpPr>
            <p:cNvPr id="45" name="Can 44"/>
            <p:cNvSpPr/>
            <p:nvPr/>
          </p:nvSpPr>
          <p:spPr>
            <a:xfrm rot="16200000" flipH="1">
              <a:off x="7062439" y="3751586"/>
              <a:ext cx="623302" cy="1083532"/>
            </a:xfrm>
            <a:prstGeom prst="can">
              <a:avLst/>
            </a:prstGeom>
            <a:solidFill>
              <a:srgbClr val="E1292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46" name="TextBox 45"/>
            <p:cNvSpPr txBox="1"/>
            <p:nvPr/>
          </p:nvSpPr>
          <p:spPr>
            <a:xfrm>
              <a:off x="6987487" y="4113700"/>
              <a:ext cx="928370" cy="369332"/>
            </a:xfrm>
            <a:prstGeom prst="rect">
              <a:avLst/>
            </a:prstGeom>
            <a:noFill/>
            <a:ln>
              <a:noFill/>
            </a:ln>
          </p:spPr>
          <p:txBody>
            <a:bodyPr wrap="square" rtlCol="0">
              <a:spAutoFit/>
            </a:bodyPr>
            <a:lstStyle/>
            <a:p>
              <a:r>
                <a:rPr lang="en-US" dirty="0" smtClean="0">
                  <a:latin typeface="+mn-lt"/>
                </a:rPr>
                <a:t>G</a:t>
              </a:r>
              <a:r>
                <a:rPr lang="en-US" baseline="-25000" dirty="0" smtClean="0">
                  <a:latin typeface="+mn-lt"/>
                </a:rPr>
                <a:t>1</a:t>
              </a:r>
              <a:r>
                <a:rPr lang="en-US" dirty="0" smtClean="0">
                  <a:latin typeface="+mn-lt"/>
                </a:rPr>
                <a:t> Driver       </a:t>
              </a:r>
              <a:endParaRPr lang="en-US" dirty="0">
                <a:latin typeface="+mn-lt"/>
              </a:endParaRPr>
            </a:p>
          </p:txBody>
        </p:sp>
      </p:grpSp>
      <p:grpSp>
        <p:nvGrpSpPr>
          <p:cNvPr id="47" name="Group 46"/>
          <p:cNvGrpSpPr/>
          <p:nvPr/>
        </p:nvGrpSpPr>
        <p:grpSpPr>
          <a:xfrm>
            <a:off x="6668961" y="3251499"/>
            <a:ext cx="1299736" cy="623302"/>
            <a:chOff x="6832324" y="3981701"/>
            <a:chExt cx="1083533" cy="623302"/>
          </a:xfrm>
        </p:grpSpPr>
        <p:sp>
          <p:nvSpPr>
            <p:cNvPr id="48" name="Can 47"/>
            <p:cNvSpPr/>
            <p:nvPr/>
          </p:nvSpPr>
          <p:spPr>
            <a:xfrm rot="16200000" flipH="1">
              <a:off x="7062439" y="3751586"/>
              <a:ext cx="623302" cy="1083532"/>
            </a:xfrm>
            <a:prstGeom prst="can">
              <a:avLst/>
            </a:prstGeom>
            <a:solidFill>
              <a:srgbClr val="E1292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49" name="TextBox 48"/>
            <p:cNvSpPr txBox="1"/>
            <p:nvPr/>
          </p:nvSpPr>
          <p:spPr>
            <a:xfrm>
              <a:off x="6987487" y="4113700"/>
              <a:ext cx="928370" cy="369332"/>
            </a:xfrm>
            <a:prstGeom prst="rect">
              <a:avLst/>
            </a:prstGeom>
            <a:noFill/>
            <a:ln>
              <a:noFill/>
            </a:ln>
          </p:spPr>
          <p:txBody>
            <a:bodyPr wrap="square" rtlCol="0">
              <a:spAutoFit/>
            </a:bodyPr>
            <a:lstStyle/>
            <a:p>
              <a:r>
                <a:rPr lang="en-US" dirty="0" smtClean="0">
                  <a:latin typeface="+mn-lt"/>
                </a:rPr>
                <a:t>G</a:t>
              </a:r>
              <a:r>
                <a:rPr lang="en-US" baseline="-25000" dirty="0" smtClean="0">
                  <a:latin typeface="+mn-lt"/>
                </a:rPr>
                <a:t>1</a:t>
              </a:r>
              <a:r>
                <a:rPr lang="en-US" dirty="0" smtClean="0">
                  <a:latin typeface="+mn-lt"/>
                </a:rPr>
                <a:t> Driver       </a:t>
              </a:r>
              <a:endParaRPr lang="en-US" dirty="0">
                <a:latin typeface="+mn-lt"/>
              </a:endParaRPr>
            </a:p>
          </p:txBody>
        </p:sp>
      </p:grpSp>
      <p:grpSp>
        <p:nvGrpSpPr>
          <p:cNvPr id="59" name="Group 58"/>
          <p:cNvGrpSpPr/>
          <p:nvPr/>
        </p:nvGrpSpPr>
        <p:grpSpPr>
          <a:xfrm>
            <a:off x="455150" y="2899647"/>
            <a:ext cx="1595687" cy="623301"/>
            <a:chOff x="1319030" y="1673197"/>
            <a:chExt cx="1461945" cy="623301"/>
          </a:xfrm>
          <a:solidFill>
            <a:srgbClr val="CD640C"/>
          </a:solidFill>
        </p:grpSpPr>
        <p:sp>
          <p:nvSpPr>
            <p:cNvPr id="60" name="Can 59"/>
            <p:cNvSpPr/>
            <p:nvPr/>
          </p:nvSpPr>
          <p:spPr>
            <a:xfrm rot="5400000">
              <a:off x="1692887" y="1332875"/>
              <a:ext cx="623301" cy="1303945"/>
            </a:xfrm>
            <a:prstGeom prst="can">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61" name="TextBox 60"/>
            <p:cNvSpPr txBox="1"/>
            <p:nvPr/>
          </p:nvSpPr>
          <p:spPr>
            <a:xfrm flipH="1">
              <a:off x="1319030" y="1791759"/>
              <a:ext cx="1461945" cy="369332"/>
            </a:xfrm>
            <a:prstGeom prst="rect">
              <a:avLst/>
            </a:prstGeom>
            <a:noFill/>
            <a:ln>
              <a:noFill/>
            </a:ln>
          </p:spPr>
          <p:txBody>
            <a:bodyPr wrap="square" rtlCol="0">
              <a:spAutoFit/>
            </a:bodyPr>
            <a:lstStyle/>
            <a:p>
              <a:r>
                <a:rPr lang="en-US" dirty="0" smtClean="0">
                  <a:solidFill>
                    <a:srgbClr val="F2F2F2"/>
                  </a:solidFill>
                  <a:latin typeface="+mn-lt"/>
                </a:rPr>
                <a:t>G</a:t>
              </a:r>
              <a:r>
                <a:rPr lang="en-US" baseline="-25000" dirty="0" smtClean="0">
                  <a:solidFill>
                    <a:srgbClr val="F2F2F2"/>
                  </a:solidFill>
                  <a:latin typeface="+mn-lt"/>
                </a:rPr>
                <a:t>2</a:t>
              </a:r>
              <a:r>
                <a:rPr lang="en-US" dirty="0" smtClean="0">
                  <a:solidFill>
                    <a:srgbClr val="F2F2F2"/>
                  </a:solidFill>
                  <a:latin typeface="+mn-lt"/>
                </a:rPr>
                <a:t>/M Driver</a:t>
              </a:r>
              <a:endParaRPr lang="en-US" dirty="0">
                <a:solidFill>
                  <a:srgbClr val="F2F2F2"/>
                </a:solidFill>
                <a:latin typeface="+mn-lt"/>
              </a:endParaRPr>
            </a:p>
          </p:txBody>
        </p:sp>
      </p:grpSp>
      <p:grpSp>
        <p:nvGrpSpPr>
          <p:cNvPr id="62" name="Group 61"/>
          <p:cNvGrpSpPr/>
          <p:nvPr/>
        </p:nvGrpSpPr>
        <p:grpSpPr>
          <a:xfrm>
            <a:off x="1405865" y="3279289"/>
            <a:ext cx="1595687" cy="623301"/>
            <a:chOff x="1319030" y="1673197"/>
            <a:chExt cx="1461945" cy="623301"/>
          </a:xfrm>
          <a:solidFill>
            <a:srgbClr val="CD640C"/>
          </a:solidFill>
        </p:grpSpPr>
        <p:sp>
          <p:nvSpPr>
            <p:cNvPr id="63" name="Can 62"/>
            <p:cNvSpPr/>
            <p:nvPr/>
          </p:nvSpPr>
          <p:spPr>
            <a:xfrm rot="5400000">
              <a:off x="1692887" y="1332875"/>
              <a:ext cx="623301" cy="1303945"/>
            </a:xfrm>
            <a:prstGeom prst="can">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64" name="TextBox 63"/>
            <p:cNvSpPr txBox="1"/>
            <p:nvPr/>
          </p:nvSpPr>
          <p:spPr>
            <a:xfrm flipH="1">
              <a:off x="1319030" y="1791759"/>
              <a:ext cx="1461945" cy="369332"/>
            </a:xfrm>
            <a:prstGeom prst="rect">
              <a:avLst/>
            </a:prstGeom>
            <a:noFill/>
            <a:ln>
              <a:noFill/>
            </a:ln>
          </p:spPr>
          <p:txBody>
            <a:bodyPr wrap="square" rtlCol="0">
              <a:spAutoFit/>
            </a:bodyPr>
            <a:lstStyle/>
            <a:p>
              <a:r>
                <a:rPr lang="en-US" dirty="0" smtClean="0">
                  <a:solidFill>
                    <a:srgbClr val="F2F2F2"/>
                  </a:solidFill>
                  <a:latin typeface="+mn-lt"/>
                </a:rPr>
                <a:t>G</a:t>
              </a:r>
              <a:r>
                <a:rPr lang="en-US" baseline="-25000" dirty="0" smtClean="0">
                  <a:solidFill>
                    <a:srgbClr val="F2F2F2"/>
                  </a:solidFill>
                  <a:latin typeface="+mn-lt"/>
                </a:rPr>
                <a:t>2</a:t>
              </a:r>
              <a:r>
                <a:rPr lang="en-US" dirty="0" smtClean="0">
                  <a:solidFill>
                    <a:srgbClr val="F2F2F2"/>
                  </a:solidFill>
                  <a:latin typeface="+mn-lt"/>
                </a:rPr>
                <a:t>/M Driver</a:t>
              </a:r>
              <a:endParaRPr lang="en-US" dirty="0">
                <a:solidFill>
                  <a:srgbClr val="F2F2F2"/>
                </a:solidFill>
                <a:latin typeface="+mn-lt"/>
              </a:endParaRPr>
            </a:p>
          </p:txBody>
        </p:sp>
      </p:grpSp>
      <p:grpSp>
        <p:nvGrpSpPr>
          <p:cNvPr id="65" name="Group 64"/>
          <p:cNvGrpSpPr/>
          <p:nvPr/>
        </p:nvGrpSpPr>
        <p:grpSpPr>
          <a:xfrm>
            <a:off x="455149" y="3660798"/>
            <a:ext cx="1595687" cy="623301"/>
            <a:chOff x="1319030" y="1673197"/>
            <a:chExt cx="1461945" cy="623301"/>
          </a:xfrm>
          <a:solidFill>
            <a:srgbClr val="CD640C"/>
          </a:solidFill>
        </p:grpSpPr>
        <p:sp>
          <p:nvSpPr>
            <p:cNvPr id="66" name="Can 65"/>
            <p:cNvSpPr/>
            <p:nvPr/>
          </p:nvSpPr>
          <p:spPr>
            <a:xfrm rot="5400000">
              <a:off x="1692887" y="1332875"/>
              <a:ext cx="623301" cy="1303945"/>
            </a:xfrm>
            <a:prstGeom prst="can">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67" name="TextBox 66"/>
            <p:cNvSpPr txBox="1"/>
            <p:nvPr/>
          </p:nvSpPr>
          <p:spPr>
            <a:xfrm flipH="1">
              <a:off x="1319030" y="1791759"/>
              <a:ext cx="1461945" cy="369332"/>
            </a:xfrm>
            <a:prstGeom prst="rect">
              <a:avLst/>
            </a:prstGeom>
            <a:noFill/>
            <a:ln>
              <a:noFill/>
            </a:ln>
          </p:spPr>
          <p:txBody>
            <a:bodyPr wrap="square" rtlCol="0">
              <a:spAutoFit/>
            </a:bodyPr>
            <a:lstStyle/>
            <a:p>
              <a:r>
                <a:rPr lang="en-US" dirty="0" smtClean="0">
                  <a:solidFill>
                    <a:srgbClr val="F2F2F2"/>
                  </a:solidFill>
                  <a:latin typeface="+mn-lt"/>
                </a:rPr>
                <a:t>G</a:t>
              </a:r>
              <a:r>
                <a:rPr lang="en-US" baseline="-25000" dirty="0" smtClean="0">
                  <a:solidFill>
                    <a:srgbClr val="F2F2F2"/>
                  </a:solidFill>
                  <a:latin typeface="+mn-lt"/>
                </a:rPr>
                <a:t>2</a:t>
              </a:r>
              <a:r>
                <a:rPr lang="en-US" dirty="0" smtClean="0">
                  <a:solidFill>
                    <a:srgbClr val="F2F2F2"/>
                  </a:solidFill>
                  <a:latin typeface="+mn-lt"/>
                </a:rPr>
                <a:t>/M Driver</a:t>
              </a:r>
              <a:endParaRPr lang="en-US" dirty="0">
                <a:solidFill>
                  <a:srgbClr val="F2F2F2"/>
                </a:solidFill>
                <a:latin typeface="+mn-lt"/>
              </a:endParaRPr>
            </a:p>
          </p:txBody>
        </p:sp>
      </p:grpSp>
      <p:grpSp>
        <p:nvGrpSpPr>
          <p:cNvPr id="71" name="Group 70"/>
          <p:cNvGrpSpPr/>
          <p:nvPr/>
        </p:nvGrpSpPr>
        <p:grpSpPr>
          <a:xfrm>
            <a:off x="6739523" y="4192151"/>
            <a:ext cx="1299736" cy="623302"/>
            <a:chOff x="6832324" y="3981701"/>
            <a:chExt cx="1083533" cy="623302"/>
          </a:xfrm>
        </p:grpSpPr>
        <p:sp>
          <p:nvSpPr>
            <p:cNvPr id="72" name="Can 71"/>
            <p:cNvSpPr/>
            <p:nvPr/>
          </p:nvSpPr>
          <p:spPr>
            <a:xfrm rot="16200000" flipH="1">
              <a:off x="7062439" y="3751586"/>
              <a:ext cx="623302" cy="1083532"/>
            </a:xfrm>
            <a:prstGeom prst="can">
              <a:avLst/>
            </a:prstGeom>
            <a:solidFill>
              <a:srgbClr val="E1292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73" name="TextBox 72"/>
            <p:cNvSpPr txBox="1"/>
            <p:nvPr/>
          </p:nvSpPr>
          <p:spPr>
            <a:xfrm>
              <a:off x="6987487" y="4113700"/>
              <a:ext cx="928370" cy="369332"/>
            </a:xfrm>
            <a:prstGeom prst="rect">
              <a:avLst/>
            </a:prstGeom>
            <a:noFill/>
            <a:ln>
              <a:noFill/>
            </a:ln>
          </p:spPr>
          <p:txBody>
            <a:bodyPr wrap="square" rtlCol="0">
              <a:spAutoFit/>
            </a:bodyPr>
            <a:lstStyle/>
            <a:p>
              <a:r>
                <a:rPr lang="en-US" dirty="0" smtClean="0">
                  <a:latin typeface="+mn-lt"/>
                </a:rPr>
                <a:t>G</a:t>
              </a:r>
              <a:r>
                <a:rPr lang="en-US" baseline="-25000" dirty="0" smtClean="0">
                  <a:latin typeface="+mn-lt"/>
                </a:rPr>
                <a:t>1</a:t>
              </a:r>
              <a:r>
                <a:rPr lang="en-US" dirty="0" smtClean="0">
                  <a:latin typeface="+mn-lt"/>
                </a:rPr>
                <a:t> Driver       </a:t>
              </a:r>
              <a:endParaRPr lang="en-US" dirty="0">
                <a:latin typeface="+mn-lt"/>
              </a:endParaRPr>
            </a:p>
          </p:txBody>
        </p:sp>
      </p:grpSp>
    </p:spTree>
    <p:extLst>
      <p:ext uri="{BB962C8B-B14F-4D97-AF65-F5344CB8AC3E}">
        <p14:creationId xmlns:p14="http://schemas.microsoft.com/office/powerpoint/2010/main" val="204324538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230" y="238587"/>
            <a:ext cx="8229600" cy="1143000"/>
          </a:xfrm>
        </p:spPr>
        <p:txBody>
          <a:bodyPr/>
          <a:lstStyle/>
          <a:p>
            <a:r>
              <a:rPr lang="en-US" dirty="0" smtClean="0"/>
              <a:t>Drivers and checkpoints</a:t>
            </a:r>
            <a:endParaRPr lang="en-US" dirty="0"/>
          </a:p>
        </p:txBody>
      </p:sp>
      <p:sp>
        <p:nvSpPr>
          <p:cNvPr id="5" name="TextBox 4"/>
          <p:cNvSpPr txBox="1"/>
          <p:nvPr/>
        </p:nvSpPr>
        <p:spPr>
          <a:xfrm>
            <a:off x="1368778" y="2300110"/>
            <a:ext cx="6519734" cy="1569660"/>
          </a:xfrm>
          <a:prstGeom prst="rect">
            <a:avLst/>
          </a:prstGeom>
          <a:noFill/>
        </p:spPr>
        <p:txBody>
          <a:bodyPr wrap="none" rtlCol="0">
            <a:spAutoFit/>
          </a:bodyPr>
          <a:lstStyle/>
          <a:p>
            <a:pPr marL="457200" indent="-457200">
              <a:buFont typeface="Arial"/>
              <a:buChar char="•"/>
            </a:pPr>
            <a:r>
              <a:rPr lang="en-US" sz="3200" dirty="0" smtClean="0">
                <a:latin typeface="+mj-lt"/>
              </a:rPr>
              <a:t>Drivers are proto-oncogenes</a:t>
            </a:r>
          </a:p>
          <a:p>
            <a:endParaRPr lang="en-US" sz="3200" dirty="0" smtClean="0">
              <a:latin typeface="+mj-lt"/>
            </a:endParaRPr>
          </a:p>
          <a:p>
            <a:pPr marL="457200" indent="-457200">
              <a:buFont typeface="Arial"/>
              <a:buChar char="•"/>
            </a:pPr>
            <a:r>
              <a:rPr lang="en-US" sz="3200" dirty="0" smtClean="0">
                <a:latin typeface="+mj-lt"/>
              </a:rPr>
              <a:t>Checkpoints are tumor suppressors</a:t>
            </a:r>
            <a:endParaRPr lang="en-US" sz="3200" dirty="0">
              <a:latin typeface="+mj-lt"/>
            </a:endParaRPr>
          </a:p>
        </p:txBody>
      </p:sp>
    </p:spTree>
    <p:extLst>
      <p:ext uri="{BB962C8B-B14F-4D97-AF65-F5344CB8AC3E}">
        <p14:creationId xmlns:p14="http://schemas.microsoft.com/office/powerpoint/2010/main" val="381955310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ln/>
          <a:extLst>
            <a:ext uri="{91240B29-F687-4f45-9708-019B960494DF}">
              <a14:hiddenLine xmlns:a14="http://schemas.microsoft.com/office/drawing/2010/main" w="9525">
                <a:solidFill>
                  <a:schemeClr val="tx1"/>
                </a:solidFill>
                <a:miter lim="800000"/>
                <a:headEnd/>
                <a:tailEnd/>
              </a14:hiddenLine>
            </a:ext>
          </a:extLst>
        </p:spPr>
        <p:txBody>
          <a:bodyPr/>
          <a:lstStyle/>
          <a:p>
            <a:r>
              <a:rPr lang="en-US"/>
              <a:t>Homework</a:t>
            </a:r>
          </a:p>
        </p:txBody>
      </p:sp>
      <p:sp>
        <p:nvSpPr>
          <p:cNvPr id="13314" name="Rectangle 2"/>
          <p:cNvSpPr>
            <a:spLocks noGrp="1" noChangeArrowheads="1"/>
          </p:cNvSpPr>
          <p:nvPr>
            <p:ph idx="1"/>
          </p:nvPr>
        </p:nvSpPr>
        <p:spPr>
          <a:xfrm>
            <a:off x="457200" y="2144707"/>
            <a:ext cx="8229600" cy="1028705"/>
          </a:xfrm>
          <a:ln/>
          <a:extLst>
            <a:ext uri="{91240B29-F687-4f45-9708-019B960494DF}">
              <a14:hiddenLine xmlns:a14="http://schemas.microsoft.com/office/drawing/2010/main" w="9525">
                <a:solidFill>
                  <a:schemeClr val="tx1"/>
                </a:solidFill>
                <a:miter lim="800000"/>
                <a:headEnd/>
                <a:tailEnd/>
              </a14:hiddenLine>
            </a:ext>
          </a:extLst>
        </p:spPr>
        <p:txBody>
          <a:bodyPr/>
          <a:lstStyle/>
          <a:p>
            <a:r>
              <a:rPr lang="en-US" dirty="0" smtClean="0">
                <a:ea typeface="ヒラギノ明朝 ProN W6" charset="0"/>
                <a:cs typeface="Times New Roman"/>
                <a:sym typeface="Times New Roman" charset="0"/>
              </a:rPr>
              <a:t>Read an article about how chemotherapy works to kill </a:t>
            </a:r>
            <a:r>
              <a:rPr lang="en-US" dirty="0" err="1" smtClean="0">
                <a:ea typeface="ヒラギノ明朝 ProN W6" charset="0"/>
                <a:cs typeface="Times New Roman"/>
                <a:sym typeface="Times New Roman" charset="0"/>
              </a:rPr>
              <a:t>hyperproliferating</a:t>
            </a:r>
            <a:r>
              <a:rPr lang="en-US" dirty="0" smtClean="0">
                <a:ea typeface="ヒラギノ明朝 ProN W6" charset="0"/>
                <a:cs typeface="Times New Roman"/>
                <a:sym typeface="Times New Roman" charset="0"/>
              </a:rPr>
              <a:t> cancer cells.</a:t>
            </a:r>
            <a:endParaRPr lang="en-US" dirty="0" smtClean="0">
              <a:cs typeface="Times New Roman"/>
              <a:sym typeface="Times New Roman" charset="0"/>
            </a:endParaRPr>
          </a:p>
          <a:p>
            <a:endParaRPr lang="en-US" dirty="0" smtClean="0">
              <a:cs typeface="Times New Roman"/>
              <a:sym typeface="Times New Roman" charset="0"/>
            </a:endParaRPr>
          </a:p>
          <a:p>
            <a:pPr marL="304800" indent="-304800"/>
            <a:endParaRPr lang="en-US" dirty="0">
              <a:latin typeface="Times New Roman"/>
              <a:ea typeface="ヒラギノ明朝 ProN W3" charset="0"/>
              <a:cs typeface="Times New Roman"/>
              <a:sym typeface="Times New Roman" charset="0"/>
            </a:endParaRPr>
          </a:p>
        </p:txBody>
      </p:sp>
    </p:spTree>
    <p:extLst>
      <p:ext uri="{BB962C8B-B14F-4D97-AF65-F5344CB8AC3E}">
        <p14:creationId xmlns:p14="http://schemas.microsoft.com/office/powerpoint/2010/main" val="3807978378"/>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962" y="297332"/>
            <a:ext cx="8229600" cy="1143000"/>
          </a:xfrm>
        </p:spPr>
        <p:txBody>
          <a:bodyPr/>
          <a:lstStyle/>
          <a:p>
            <a:r>
              <a:rPr lang="en-US" dirty="0" smtClean="0"/>
              <a:t>How do cells know </a:t>
            </a:r>
            <a:r>
              <a:rPr lang="en-US" u="sng" dirty="0" smtClean="0"/>
              <a:t>when</a:t>
            </a:r>
            <a:r>
              <a:rPr lang="en-US" dirty="0" smtClean="0"/>
              <a:t> to start or stop mitosis?</a:t>
            </a:r>
            <a:endParaRPr lang="en-US" dirty="0"/>
          </a:p>
        </p:txBody>
      </p:sp>
      <p:sp>
        <p:nvSpPr>
          <p:cNvPr id="3" name="TextBox 2"/>
          <p:cNvSpPr txBox="1"/>
          <p:nvPr/>
        </p:nvSpPr>
        <p:spPr>
          <a:xfrm>
            <a:off x="427962" y="1564159"/>
            <a:ext cx="7774634" cy="954107"/>
          </a:xfrm>
          <a:prstGeom prst="rect">
            <a:avLst/>
          </a:prstGeom>
          <a:noFill/>
        </p:spPr>
        <p:txBody>
          <a:bodyPr wrap="none" rtlCol="0">
            <a:spAutoFit/>
          </a:bodyPr>
          <a:lstStyle/>
          <a:p>
            <a:r>
              <a:rPr lang="en-US" sz="2800" dirty="0" smtClean="0">
                <a:latin typeface="+mn-lt"/>
              </a:rPr>
              <a:t>Instruction come from signals either outside the cell </a:t>
            </a:r>
          </a:p>
          <a:p>
            <a:r>
              <a:rPr lang="en-US" sz="2800" dirty="0" smtClean="0">
                <a:latin typeface="+mn-lt"/>
              </a:rPr>
              <a:t>(their environment), or within the cell-</a:t>
            </a:r>
            <a:endParaRPr lang="en-US" sz="2800" dirty="0">
              <a:latin typeface="+mn-lt"/>
            </a:endParaRPr>
          </a:p>
        </p:txBody>
      </p:sp>
      <p:sp>
        <p:nvSpPr>
          <p:cNvPr id="4" name="TextBox 3"/>
          <p:cNvSpPr txBox="1"/>
          <p:nvPr/>
        </p:nvSpPr>
        <p:spPr>
          <a:xfrm>
            <a:off x="536705" y="2465736"/>
            <a:ext cx="2091538" cy="523220"/>
          </a:xfrm>
          <a:prstGeom prst="rect">
            <a:avLst/>
          </a:prstGeom>
          <a:noFill/>
        </p:spPr>
        <p:txBody>
          <a:bodyPr wrap="none" rtlCol="0">
            <a:spAutoFit/>
          </a:bodyPr>
          <a:lstStyle/>
          <a:p>
            <a:r>
              <a:rPr lang="en-US" sz="2800" b="1" dirty="0" smtClean="0">
                <a:latin typeface="+mn-lt"/>
              </a:rPr>
              <a:t>Start signals:</a:t>
            </a:r>
            <a:endParaRPr lang="en-US" sz="2800" b="1" dirty="0">
              <a:latin typeface="+mn-lt"/>
            </a:endParaRPr>
          </a:p>
        </p:txBody>
      </p:sp>
      <p:sp>
        <p:nvSpPr>
          <p:cNvPr id="5" name="TextBox 4"/>
          <p:cNvSpPr txBox="1"/>
          <p:nvPr/>
        </p:nvSpPr>
        <p:spPr>
          <a:xfrm>
            <a:off x="536705" y="4072516"/>
            <a:ext cx="2047881" cy="523220"/>
          </a:xfrm>
          <a:prstGeom prst="rect">
            <a:avLst/>
          </a:prstGeom>
          <a:noFill/>
        </p:spPr>
        <p:txBody>
          <a:bodyPr wrap="none" rtlCol="0">
            <a:spAutoFit/>
          </a:bodyPr>
          <a:lstStyle/>
          <a:p>
            <a:r>
              <a:rPr lang="en-US" sz="2800" b="1" dirty="0" smtClean="0">
                <a:latin typeface="+mn-lt"/>
              </a:rPr>
              <a:t>Stop signals:</a:t>
            </a:r>
            <a:endParaRPr lang="en-US" sz="2800" b="1" dirty="0">
              <a:latin typeface="+mn-lt"/>
            </a:endParaRPr>
          </a:p>
        </p:txBody>
      </p:sp>
      <p:sp>
        <p:nvSpPr>
          <p:cNvPr id="6" name="TextBox 5"/>
          <p:cNvSpPr txBox="1"/>
          <p:nvPr/>
        </p:nvSpPr>
        <p:spPr>
          <a:xfrm>
            <a:off x="580363" y="2903880"/>
            <a:ext cx="6603854" cy="830997"/>
          </a:xfrm>
          <a:prstGeom prst="rect">
            <a:avLst/>
          </a:prstGeom>
          <a:noFill/>
        </p:spPr>
        <p:txBody>
          <a:bodyPr wrap="square" rtlCol="0">
            <a:spAutoFit/>
          </a:bodyPr>
          <a:lstStyle/>
          <a:p>
            <a:pPr marL="342900" indent="-342900">
              <a:buFont typeface="Arial"/>
              <a:buChar char="•"/>
            </a:pPr>
            <a:r>
              <a:rPr lang="en-US" sz="2400" dirty="0" smtClean="0">
                <a:latin typeface="+mn-lt"/>
              </a:rPr>
              <a:t>Plenty of nutrients</a:t>
            </a:r>
          </a:p>
          <a:p>
            <a:pPr marL="342900" indent="-342900">
              <a:buFont typeface="Arial"/>
              <a:buChar char="•"/>
            </a:pPr>
            <a:r>
              <a:rPr lang="en-US" sz="2400" dirty="0" smtClean="0">
                <a:latin typeface="+mn-lt"/>
              </a:rPr>
              <a:t>Pro-growth factors secreted by other cells</a:t>
            </a:r>
            <a:endParaRPr lang="en-US" sz="2400" dirty="0">
              <a:latin typeface="+mn-lt"/>
            </a:endParaRPr>
          </a:p>
        </p:txBody>
      </p:sp>
      <p:sp>
        <p:nvSpPr>
          <p:cNvPr id="7" name="TextBox 6"/>
          <p:cNvSpPr txBox="1"/>
          <p:nvPr/>
        </p:nvSpPr>
        <p:spPr>
          <a:xfrm>
            <a:off x="580362" y="4615273"/>
            <a:ext cx="7298462" cy="1200328"/>
          </a:xfrm>
          <a:prstGeom prst="rect">
            <a:avLst/>
          </a:prstGeom>
          <a:noFill/>
        </p:spPr>
        <p:txBody>
          <a:bodyPr wrap="square" rtlCol="0">
            <a:spAutoFit/>
          </a:bodyPr>
          <a:lstStyle/>
          <a:p>
            <a:pPr marL="342900" indent="-342900">
              <a:buFont typeface="Arial"/>
              <a:buChar char="•"/>
            </a:pPr>
            <a:r>
              <a:rPr lang="en-US" sz="2400" dirty="0" smtClean="0">
                <a:latin typeface="+mn-lt"/>
              </a:rPr>
              <a:t>Lack of nutrients can be caused by cell crowding.</a:t>
            </a:r>
          </a:p>
          <a:p>
            <a:pPr marL="342900" indent="-342900">
              <a:buFont typeface="Arial"/>
              <a:buChar char="•"/>
            </a:pPr>
            <a:r>
              <a:rPr lang="en-US" sz="2400" dirty="0" smtClean="0">
                <a:latin typeface="+mn-lt"/>
              </a:rPr>
              <a:t>Anti-growth (inhibitory) factors secreted by other cells</a:t>
            </a:r>
          </a:p>
          <a:p>
            <a:pPr marL="342900" indent="-342900">
              <a:buFont typeface="Arial"/>
              <a:buChar char="•"/>
            </a:pPr>
            <a:r>
              <a:rPr lang="en-US" sz="2400" dirty="0" smtClean="0">
                <a:latin typeface="+mn-lt"/>
              </a:rPr>
              <a:t>Damage within the cell.</a:t>
            </a:r>
            <a:endParaRPr lang="en-US" sz="2400" dirty="0">
              <a:latin typeface="+mn-lt"/>
            </a:endParaRPr>
          </a:p>
        </p:txBody>
      </p:sp>
    </p:spTree>
    <p:extLst>
      <p:ext uri="{BB962C8B-B14F-4D97-AF65-F5344CB8AC3E}">
        <p14:creationId xmlns:p14="http://schemas.microsoft.com/office/powerpoint/2010/main" val="33790751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705113"/>
            <a:ext cx="8229600" cy="1143000"/>
          </a:xfrm>
        </p:spPr>
        <p:txBody>
          <a:bodyPr/>
          <a:lstStyle/>
          <a:p>
            <a:r>
              <a:rPr lang="en-US" dirty="0" smtClean="0"/>
              <a:t>The signals work on a set of molecules in the nucleus called the “cell cycle clock”</a:t>
            </a:r>
            <a:endParaRPr lang="en-US" dirty="0"/>
          </a:p>
        </p:txBody>
      </p:sp>
      <p:grpSp>
        <p:nvGrpSpPr>
          <p:cNvPr id="14" name="Group 13"/>
          <p:cNvGrpSpPr/>
          <p:nvPr/>
        </p:nvGrpSpPr>
        <p:grpSpPr>
          <a:xfrm>
            <a:off x="2909108" y="2625053"/>
            <a:ext cx="3442469" cy="2231097"/>
            <a:chOff x="2909108" y="2625053"/>
            <a:chExt cx="3442469" cy="2231097"/>
          </a:xfrm>
        </p:grpSpPr>
        <p:sp>
          <p:nvSpPr>
            <p:cNvPr id="4" name="TextBox 3"/>
            <p:cNvSpPr txBox="1"/>
            <p:nvPr/>
          </p:nvSpPr>
          <p:spPr>
            <a:xfrm>
              <a:off x="2909108" y="2625053"/>
              <a:ext cx="3442469" cy="646331"/>
            </a:xfrm>
            <a:prstGeom prst="rect">
              <a:avLst/>
            </a:prstGeom>
            <a:noFill/>
          </p:spPr>
          <p:txBody>
            <a:bodyPr wrap="none" rtlCol="0">
              <a:spAutoFit/>
            </a:bodyPr>
            <a:lstStyle/>
            <a:p>
              <a:pPr algn="ctr"/>
              <a:r>
                <a:rPr lang="en-US" b="1" dirty="0" smtClean="0"/>
                <a:t>Signals from the environment</a:t>
              </a:r>
            </a:p>
            <a:p>
              <a:endParaRPr lang="en-US" b="1" dirty="0"/>
            </a:p>
          </p:txBody>
        </p:sp>
        <p:pic>
          <p:nvPicPr>
            <p:cNvPr id="5" name="Picture 4" descr="Screen Shot 2013-01-19 at 14.24.23.png"/>
            <p:cNvPicPr>
              <a:picLocks noChangeAspect="1"/>
            </p:cNvPicPr>
            <p:nvPr/>
          </p:nvPicPr>
          <p:blipFill rotWithShape="1">
            <a:blip r:embed="rId2"/>
            <a:srcRect l="39403" r="34791" b="69362"/>
            <a:stretch/>
          </p:blipFill>
          <p:spPr>
            <a:xfrm>
              <a:off x="3631842" y="3340788"/>
              <a:ext cx="1914566" cy="1515362"/>
            </a:xfrm>
            <a:prstGeom prst="rect">
              <a:avLst/>
            </a:prstGeom>
          </p:spPr>
        </p:pic>
        <p:cxnSp>
          <p:nvCxnSpPr>
            <p:cNvPr id="6" name="Straight Arrow Connector 5"/>
            <p:cNvCxnSpPr/>
            <p:nvPr/>
          </p:nvCxnSpPr>
          <p:spPr>
            <a:xfrm rot="5400000">
              <a:off x="4293465" y="3149004"/>
              <a:ext cx="361691" cy="1588"/>
            </a:xfrm>
            <a:prstGeom prst="straightConnector1">
              <a:avLst/>
            </a:prstGeom>
            <a:ln w="5397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nvGrpSpPr>
          <p:cNvPr id="16" name="Group 15"/>
          <p:cNvGrpSpPr/>
          <p:nvPr/>
        </p:nvGrpSpPr>
        <p:grpSpPr>
          <a:xfrm>
            <a:off x="4774024" y="4856149"/>
            <a:ext cx="1361795" cy="1142815"/>
            <a:chOff x="4774024" y="4856149"/>
            <a:chExt cx="1361795" cy="1142815"/>
          </a:xfrm>
        </p:grpSpPr>
        <p:sp>
          <p:nvSpPr>
            <p:cNvPr id="9" name="TextBox 8"/>
            <p:cNvSpPr txBox="1"/>
            <p:nvPr/>
          </p:nvSpPr>
          <p:spPr>
            <a:xfrm>
              <a:off x="5309714" y="5629632"/>
              <a:ext cx="826105" cy="369332"/>
            </a:xfrm>
            <a:prstGeom prst="rect">
              <a:avLst/>
            </a:prstGeom>
            <a:noFill/>
          </p:spPr>
          <p:txBody>
            <a:bodyPr wrap="none" rtlCol="0">
              <a:spAutoFit/>
            </a:bodyPr>
            <a:lstStyle/>
            <a:p>
              <a:pPr algn="ctr"/>
              <a:r>
                <a:rPr lang="en-US" dirty="0" smtClean="0"/>
                <a:t>Divide</a:t>
              </a:r>
              <a:endParaRPr lang="en-US" dirty="0"/>
            </a:p>
          </p:txBody>
        </p:sp>
        <p:cxnSp>
          <p:nvCxnSpPr>
            <p:cNvPr id="10" name="Straight Arrow Connector 9"/>
            <p:cNvCxnSpPr/>
            <p:nvPr/>
          </p:nvCxnSpPr>
          <p:spPr>
            <a:xfrm>
              <a:off x="4774024" y="4856149"/>
              <a:ext cx="772384" cy="638802"/>
            </a:xfrm>
            <a:prstGeom prst="straightConnector1">
              <a:avLst/>
            </a:prstGeom>
            <a:ln w="5397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2639566" y="4856149"/>
            <a:ext cx="1520723" cy="1142815"/>
            <a:chOff x="2639566" y="4856149"/>
            <a:chExt cx="1520723" cy="1142815"/>
          </a:xfrm>
        </p:grpSpPr>
        <p:sp>
          <p:nvSpPr>
            <p:cNvPr id="12" name="TextBox 11"/>
            <p:cNvSpPr txBox="1"/>
            <p:nvPr/>
          </p:nvSpPr>
          <p:spPr>
            <a:xfrm>
              <a:off x="2639566" y="5629632"/>
              <a:ext cx="1390788" cy="369332"/>
            </a:xfrm>
            <a:prstGeom prst="rect">
              <a:avLst/>
            </a:prstGeom>
            <a:noFill/>
          </p:spPr>
          <p:txBody>
            <a:bodyPr wrap="none" rtlCol="0">
              <a:spAutoFit/>
            </a:bodyPr>
            <a:lstStyle/>
            <a:p>
              <a:pPr algn="ctr"/>
              <a:r>
                <a:rPr lang="en-US" dirty="0" smtClean="0"/>
                <a:t>Don’t divide</a:t>
              </a:r>
              <a:endParaRPr lang="en-US" dirty="0"/>
            </a:p>
          </p:txBody>
        </p:sp>
        <p:cxnSp>
          <p:nvCxnSpPr>
            <p:cNvPr id="13" name="Straight Arrow Connector 12"/>
            <p:cNvCxnSpPr/>
            <p:nvPr/>
          </p:nvCxnSpPr>
          <p:spPr>
            <a:xfrm flipH="1">
              <a:off x="3334960" y="4856149"/>
              <a:ext cx="825329" cy="638802"/>
            </a:xfrm>
            <a:prstGeom prst="straightConnector1">
              <a:avLst/>
            </a:prstGeom>
            <a:ln w="5397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219585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3" y="133613"/>
            <a:ext cx="8229600" cy="1143000"/>
          </a:xfrm>
        </p:spPr>
        <p:txBody>
          <a:bodyPr/>
          <a:lstStyle/>
          <a:p>
            <a:r>
              <a:rPr lang="en-US" dirty="0" smtClean="0"/>
              <a:t>The clock has different phases</a:t>
            </a:r>
            <a:endParaRPr lang="en-US" dirty="0"/>
          </a:p>
        </p:txBody>
      </p:sp>
      <p:pic>
        <p:nvPicPr>
          <p:cNvPr id="3" name="Picture 2"/>
          <p:cNvPicPr>
            <a:picLocks noChangeAspect="1"/>
          </p:cNvPicPr>
          <p:nvPr/>
        </p:nvPicPr>
        <p:blipFill>
          <a:blip r:embed="rId2"/>
          <a:stretch>
            <a:fillRect/>
          </a:stretch>
        </p:blipFill>
        <p:spPr>
          <a:xfrm>
            <a:off x="1607025" y="1276613"/>
            <a:ext cx="5621975" cy="5011508"/>
          </a:xfrm>
          <a:prstGeom prst="rect">
            <a:avLst/>
          </a:prstGeom>
        </p:spPr>
      </p:pic>
      <p:cxnSp>
        <p:nvCxnSpPr>
          <p:cNvPr id="4" name="Straight Arrow Connector 3"/>
          <p:cNvCxnSpPr/>
          <p:nvPr/>
        </p:nvCxnSpPr>
        <p:spPr>
          <a:xfrm>
            <a:off x="5109046" y="1573967"/>
            <a:ext cx="0" cy="57073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006244" y="1165086"/>
            <a:ext cx="2175345" cy="523220"/>
          </a:xfrm>
          <a:prstGeom prst="rect">
            <a:avLst/>
          </a:prstGeom>
          <a:noFill/>
        </p:spPr>
        <p:txBody>
          <a:bodyPr wrap="none" rtlCol="0">
            <a:spAutoFit/>
          </a:bodyPr>
          <a:lstStyle/>
          <a:p>
            <a:r>
              <a:rPr lang="en-US" sz="2800" dirty="0" smtClean="0">
                <a:latin typeface="+mn-lt"/>
              </a:rPr>
              <a:t>Starting point</a:t>
            </a:r>
            <a:endParaRPr lang="en-US" sz="2800" dirty="0">
              <a:latin typeface="+mn-lt"/>
            </a:endParaRPr>
          </a:p>
        </p:txBody>
      </p:sp>
      <p:sp>
        <p:nvSpPr>
          <p:cNvPr id="8" name="TextBox 7"/>
          <p:cNvSpPr txBox="1"/>
          <p:nvPr/>
        </p:nvSpPr>
        <p:spPr>
          <a:xfrm>
            <a:off x="7771963" y="2143762"/>
            <a:ext cx="184666" cy="369332"/>
          </a:xfrm>
          <a:prstGeom prst="rect">
            <a:avLst/>
          </a:prstGeom>
          <a:noFill/>
        </p:spPr>
        <p:txBody>
          <a:bodyPr wrap="none" rtlCol="0">
            <a:spAutoFit/>
          </a:bodyPr>
          <a:lstStyle/>
          <a:p>
            <a:endParaRPr lang="en-US" dirty="0"/>
          </a:p>
        </p:txBody>
      </p:sp>
      <p:sp>
        <p:nvSpPr>
          <p:cNvPr id="9" name="TextBox 8"/>
          <p:cNvSpPr txBox="1"/>
          <p:nvPr/>
        </p:nvSpPr>
        <p:spPr>
          <a:xfrm>
            <a:off x="6537758" y="1426696"/>
            <a:ext cx="1741182" cy="461665"/>
          </a:xfrm>
          <a:prstGeom prst="rect">
            <a:avLst/>
          </a:prstGeom>
          <a:noFill/>
        </p:spPr>
        <p:txBody>
          <a:bodyPr wrap="none" rtlCol="0">
            <a:spAutoFit/>
          </a:bodyPr>
          <a:lstStyle/>
          <a:p>
            <a:r>
              <a:rPr lang="en-US" sz="2400" b="1" dirty="0" smtClean="0">
                <a:solidFill>
                  <a:schemeClr val="tx1">
                    <a:lumMod val="50000"/>
                    <a:lumOff val="50000"/>
                  </a:schemeClr>
                </a:solidFill>
                <a:latin typeface="+mn-lt"/>
              </a:rPr>
              <a:t>Not dividing</a:t>
            </a:r>
            <a:endParaRPr lang="en-US" sz="2400" b="1" dirty="0">
              <a:solidFill>
                <a:schemeClr val="tx1">
                  <a:lumMod val="50000"/>
                  <a:lumOff val="50000"/>
                </a:schemeClr>
              </a:solidFill>
              <a:latin typeface="+mn-lt"/>
            </a:endParaRPr>
          </a:p>
        </p:txBody>
      </p:sp>
      <p:sp>
        <p:nvSpPr>
          <p:cNvPr id="10" name="TextBox 9"/>
          <p:cNvSpPr txBox="1"/>
          <p:nvPr/>
        </p:nvSpPr>
        <p:spPr>
          <a:xfrm>
            <a:off x="6538517" y="3405751"/>
            <a:ext cx="2466892" cy="1631216"/>
          </a:xfrm>
          <a:prstGeom prst="rect">
            <a:avLst/>
          </a:prstGeom>
          <a:noFill/>
        </p:spPr>
        <p:txBody>
          <a:bodyPr wrap="square" rtlCol="0">
            <a:spAutoFit/>
          </a:bodyPr>
          <a:lstStyle/>
          <a:p>
            <a:pPr algn="r"/>
            <a:r>
              <a:rPr lang="en-US" sz="2400" b="1" dirty="0" smtClean="0">
                <a:solidFill>
                  <a:srgbClr val="FF0000"/>
                </a:solidFill>
                <a:latin typeface="+mn-lt"/>
              </a:rPr>
              <a:t>What kind of external signals</a:t>
            </a:r>
          </a:p>
          <a:p>
            <a:pPr algn="r"/>
            <a:r>
              <a:rPr lang="en-US" sz="2400" b="1" dirty="0">
                <a:solidFill>
                  <a:srgbClr val="FF0000"/>
                </a:solidFill>
                <a:latin typeface="+mn-lt"/>
              </a:rPr>
              <a:t>a</a:t>
            </a:r>
            <a:r>
              <a:rPr lang="en-US" sz="2400" b="1" dirty="0" smtClean="0">
                <a:solidFill>
                  <a:srgbClr val="FF0000"/>
                </a:solidFill>
                <a:latin typeface="+mn-lt"/>
              </a:rPr>
              <a:t>re around?</a:t>
            </a:r>
          </a:p>
          <a:p>
            <a:endParaRPr lang="en-US" sz="2800" dirty="0">
              <a:latin typeface="+mn-lt"/>
            </a:endParaRPr>
          </a:p>
        </p:txBody>
      </p:sp>
      <p:sp>
        <p:nvSpPr>
          <p:cNvPr id="11" name="TextBox 10"/>
          <p:cNvSpPr txBox="1"/>
          <p:nvPr/>
        </p:nvSpPr>
        <p:spPr>
          <a:xfrm>
            <a:off x="303213" y="5026237"/>
            <a:ext cx="2019754" cy="830997"/>
          </a:xfrm>
          <a:prstGeom prst="rect">
            <a:avLst/>
          </a:prstGeom>
          <a:noFill/>
        </p:spPr>
        <p:txBody>
          <a:bodyPr wrap="none" rtlCol="0">
            <a:spAutoFit/>
          </a:bodyPr>
          <a:lstStyle/>
          <a:p>
            <a:r>
              <a:rPr lang="en-US" sz="2400" b="1" dirty="0" smtClean="0">
                <a:solidFill>
                  <a:srgbClr val="3366FF"/>
                </a:solidFill>
                <a:latin typeface="+mn-lt"/>
              </a:rPr>
              <a:t>Duplicate</a:t>
            </a:r>
          </a:p>
          <a:p>
            <a:r>
              <a:rPr lang="en-US" sz="2400" b="1" dirty="0" smtClean="0">
                <a:solidFill>
                  <a:srgbClr val="3366FF"/>
                </a:solidFill>
                <a:latin typeface="+mn-lt"/>
              </a:rPr>
              <a:t>Chromosomes </a:t>
            </a:r>
          </a:p>
        </p:txBody>
      </p:sp>
      <p:sp>
        <p:nvSpPr>
          <p:cNvPr id="12" name="TextBox 11"/>
          <p:cNvSpPr txBox="1"/>
          <p:nvPr/>
        </p:nvSpPr>
        <p:spPr>
          <a:xfrm>
            <a:off x="611876" y="2144701"/>
            <a:ext cx="2387643" cy="461665"/>
          </a:xfrm>
          <a:prstGeom prst="rect">
            <a:avLst/>
          </a:prstGeom>
          <a:noFill/>
        </p:spPr>
        <p:txBody>
          <a:bodyPr wrap="none" rtlCol="0">
            <a:spAutoFit/>
          </a:bodyPr>
          <a:lstStyle/>
          <a:p>
            <a:r>
              <a:rPr lang="en-US" sz="2400" b="1" dirty="0" smtClean="0">
                <a:solidFill>
                  <a:schemeClr val="accent6">
                    <a:lumMod val="50000"/>
                  </a:schemeClr>
                </a:solidFill>
                <a:latin typeface="+mn-lt"/>
              </a:rPr>
              <a:t>Prepare to divide</a:t>
            </a:r>
          </a:p>
        </p:txBody>
      </p:sp>
    </p:spTree>
    <p:extLst>
      <p:ext uri="{BB962C8B-B14F-4D97-AF65-F5344CB8AC3E}">
        <p14:creationId xmlns:p14="http://schemas.microsoft.com/office/powerpoint/2010/main" val="24771590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85625" y="1684343"/>
            <a:ext cx="4645152" cy="4288536"/>
          </a:xfrm>
          <a:prstGeom prst="rect">
            <a:avLst/>
          </a:prstGeom>
        </p:spPr>
      </p:pic>
      <p:sp>
        <p:nvSpPr>
          <p:cNvPr id="2" name="Title 1"/>
          <p:cNvSpPr>
            <a:spLocks noGrp="1"/>
          </p:cNvSpPr>
          <p:nvPr>
            <p:ph type="title"/>
          </p:nvPr>
        </p:nvSpPr>
        <p:spPr>
          <a:xfrm>
            <a:off x="303213" y="137996"/>
            <a:ext cx="8229600" cy="1143000"/>
          </a:xfrm>
        </p:spPr>
        <p:txBody>
          <a:bodyPr/>
          <a:lstStyle/>
          <a:p>
            <a:r>
              <a:rPr lang="en-US" dirty="0" smtClean="0"/>
              <a:t>The G</a:t>
            </a:r>
            <a:r>
              <a:rPr lang="en-US" baseline="-25000" dirty="0" smtClean="0"/>
              <a:t>1</a:t>
            </a:r>
            <a:r>
              <a:rPr lang="en-US" dirty="0" smtClean="0"/>
              <a:t> (GAP 1) phase</a:t>
            </a:r>
            <a:endParaRPr lang="en-US" dirty="0"/>
          </a:p>
        </p:txBody>
      </p:sp>
      <p:sp>
        <p:nvSpPr>
          <p:cNvPr id="8" name="TextBox 7"/>
          <p:cNvSpPr txBox="1"/>
          <p:nvPr/>
        </p:nvSpPr>
        <p:spPr>
          <a:xfrm>
            <a:off x="7771963" y="2143762"/>
            <a:ext cx="184666" cy="369332"/>
          </a:xfrm>
          <a:prstGeom prst="rect">
            <a:avLst/>
          </a:prstGeom>
          <a:noFill/>
        </p:spPr>
        <p:txBody>
          <a:bodyPr wrap="none" rtlCol="0">
            <a:spAutoFit/>
          </a:bodyPr>
          <a:lstStyle/>
          <a:p>
            <a:endParaRPr lang="en-US" dirty="0"/>
          </a:p>
        </p:txBody>
      </p:sp>
      <p:sp>
        <p:nvSpPr>
          <p:cNvPr id="10" name="TextBox 9"/>
          <p:cNvSpPr txBox="1"/>
          <p:nvPr/>
        </p:nvSpPr>
        <p:spPr>
          <a:xfrm>
            <a:off x="4890047" y="1249012"/>
            <a:ext cx="4070405" cy="461665"/>
          </a:xfrm>
          <a:prstGeom prst="rect">
            <a:avLst/>
          </a:prstGeom>
          <a:noFill/>
        </p:spPr>
        <p:txBody>
          <a:bodyPr wrap="square" rtlCol="0">
            <a:spAutoFit/>
          </a:bodyPr>
          <a:lstStyle/>
          <a:p>
            <a:r>
              <a:rPr lang="en-US" sz="2400" b="1" dirty="0" smtClean="0">
                <a:solidFill>
                  <a:srgbClr val="FF0000"/>
                </a:solidFill>
                <a:latin typeface="+mn-lt"/>
              </a:rPr>
              <a:t>G1: What signals are around?</a:t>
            </a:r>
            <a:endParaRPr lang="en-US" sz="2800" dirty="0">
              <a:latin typeface="+mn-lt"/>
            </a:endParaRPr>
          </a:p>
        </p:txBody>
      </p:sp>
      <p:sp>
        <p:nvSpPr>
          <p:cNvPr id="5" name="TextBox 4"/>
          <p:cNvSpPr txBox="1"/>
          <p:nvPr/>
        </p:nvSpPr>
        <p:spPr>
          <a:xfrm>
            <a:off x="5330777" y="1789567"/>
            <a:ext cx="3513462" cy="2234458"/>
          </a:xfrm>
          <a:prstGeom prst="rect">
            <a:avLst/>
          </a:prstGeom>
          <a:noFill/>
        </p:spPr>
        <p:txBody>
          <a:bodyPr wrap="none" rtlCol="0">
            <a:spAutoFit/>
          </a:bodyPr>
          <a:lstStyle/>
          <a:p>
            <a:r>
              <a:rPr lang="en-US" sz="2400" b="1" dirty="0" smtClean="0">
                <a:latin typeface="+mn-lt"/>
              </a:rPr>
              <a:t>Decision outcomes:</a:t>
            </a:r>
          </a:p>
          <a:p>
            <a:pPr marL="342900" indent="-342900">
              <a:lnSpc>
                <a:spcPct val="120000"/>
              </a:lnSpc>
              <a:buFont typeface="Arial"/>
              <a:buChar char="•"/>
            </a:pPr>
            <a:r>
              <a:rPr lang="en-US" sz="2400" dirty="0" smtClean="0">
                <a:latin typeface="+mn-lt"/>
              </a:rPr>
              <a:t>Advance and divide</a:t>
            </a:r>
          </a:p>
          <a:p>
            <a:pPr marL="342900" indent="-342900">
              <a:lnSpc>
                <a:spcPct val="120000"/>
              </a:lnSpc>
              <a:buFont typeface="Arial"/>
              <a:buChar char="•"/>
            </a:pPr>
            <a:r>
              <a:rPr lang="en-US" sz="2400" dirty="0" smtClean="0">
                <a:latin typeface="+mn-lt"/>
              </a:rPr>
              <a:t>Stop dividing altogether</a:t>
            </a:r>
          </a:p>
          <a:p>
            <a:pPr lvl="1">
              <a:lnSpc>
                <a:spcPct val="120000"/>
              </a:lnSpc>
            </a:pPr>
            <a:r>
              <a:rPr lang="en-US" sz="2400" dirty="0" smtClean="0">
                <a:latin typeface="+mn-lt"/>
              </a:rPr>
              <a:t> - Go to G</a:t>
            </a:r>
            <a:r>
              <a:rPr lang="en-US" sz="2400" baseline="-25000" dirty="0" smtClean="0">
                <a:latin typeface="+mn-lt"/>
              </a:rPr>
              <a:t>0</a:t>
            </a:r>
          </a:p>
          <a:p>
            <a:pPr marL="342900" indent="-342900">
              <a:lnSpc>
                <a:spcPct val="120000"/>
              </a:lnSpc>
              <a:buFont typeface="Arial"/>
              <a:buChar char="•"/>
            </a:pPr>
            <a:r>
              <a:rPr lang="en-US" sz="2400" dirty="0" smtClean="0">
                <a:latin typeface="+mn-lt"/>
              </a:rPr>
              <a:t>Wait around in G</a:t>
            </a:r>
            <a:r>
              <a:rPr lang="en-US" sz="2400" baseline="-25000" dirty="0" smtClean="0">
                <a:latin typeface="+mn-lt"/>
              </a:rPr>
              <a:t>1</a:t>
            </a:r>
          </a:p>
        </p:txBody>
      </p:sp>
      <p:cxnSp>
        <p:nvCxnSpPr>
          <p:cNvPr id="13" name="Straight Connector 12"/>
          <p:cNvCxnSpPr/>
          <p:nvPr/>
        </p:nvCxnSpPr>
        <p:spPr>
          <a:xfrm>
            <a:off x="3501712" y="5284013"/>
            <a:ext cx="250406" cy="48215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037664" y="4355974"/>
            <a:ext cx="4286493" cy="1569660"/>
          </a:xfrm>
          <a:prstGeom prst="rect">
            <a:avLst/>
          </a:prstGeom>
          <a:noFill/>
        </p:spPr>
        <p:txBody>
          <a:bodyPr wrap="square" rtlCol="0">
            <a:spAutoFit/>
          </a:bodyPr>
          <a:lstStyle/>
          <a:p>
            <a:r>
              <a:rPr lang="en-US" sz="2400" b="1" dirty="0" smtClean="0">
                <a:latin typeface="+mn-lt"/>
              </a:rPr>
              <a:t>Point of no return</a:t>
            </a:r>
          </a:p>
          <a:p>
            <a:r>
              <a:rPr lang="en-US" sz="2400" b="1" dirty="0" smtClean="0">
                <a:latin typeface="+mn-lt"/>
              </a:rPr>
              <a:t>(restriction point)</a:t>
            </a:r>
          </a:p>
          <a:p>
            <a:pPr marL="342900" indent="-342900">
              <a:buFont typeface="Arial" panose="020B0604020202020204" pitchFamily="34" charset="0"/>
              <a:buChar char="•"/>
            </a:pPr>
            <a:r>
              <a:rPr lang="en-US" sz="2400" dirty="0" smtClean="0">
                <a:latin typeface="+mn-lt"/>
              </a:rPr>
              <a:t>After this point the cell stops listening to outside signals</a:t>
            </a:r>
            <a:endParaRPr lang="en-US" sz="2400" dirty="0">
              <a:latin typeface="+mn-lt"/>
            </a:endParaRPr>
          </a:p>
        </p:txBody>
      </p:sp>
      <p:cxnSp>
        <p:nvCxnSpPr>
          <p:cNvPr id="14" name="Straight Arrow Connector 13"/>
          <p:cNvCxnSpPr/>
          <p:nvPr/>
        </p:nvCxnSpPr>
        <p:spPr>
          <a:xfrm flipH="1">
            <a:off x="3739886" y="4927916"/>
            <a:ext cx="1015558" cy="508990"/>
          </a:xfrm>
          <a:prstGeom prst="straightConnector1">
            <a:avLst/>
          </a:prstGeom>
          <a:ln w="38100" cmpd="sng">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3601871" y="1858778"/>
            <a:ext cx="0" cy="59944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426525" y="1472296"/>
            <a:ext cx="2175345" cy="523220"/>
          </a:xfrm>
          <a:prstGeom prst="rect">
            <a:avLst/>
          </a:prstGeom>
          <a:noFill/>
        </p:spPr>
        <p:txBody>
          <a:bodyPr wrap="none" rtlCol="0">
            <a:spAutoFit/>
          </a:bodyPr>
          <a:lstStyle/>
          <a:p>
            <a:r>
              <a:rPr lang="en-US" sz="2800" dirty="0" smtClean="0">
                <a:latin typeface="+mn-lt"/>
              </a:rPr>
              <a:t>Starting point</a:t>
            </a:r>
            <a:endParaRPr lang="en-US" sz="2800" dirty="0">
              <a:latin typeface="+mn-lt"/>
            </a:endParaRPr>
          </a:p>
        </p:txBody>
      </p:sp>
    </p:spTree>
    <p:extLst>
      <p:ext uri="{BB962C8B-B14F-4D97-AF65-F5344CB8AC3E}">
        <p14:creationId xmlns:p14="http://schemas.microsoft.com/office/powerpoint/2010/main" val="5407670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3994582" y="1684343"/>
            <a:ext cx="4559808" cy="4288536"/>
          </a:xfrm>
          <a:prstGeom prst="rect">
            <a:avLst/>
          </a:prstGeom>
        </p:spPr>
      </p:pic>
      <p:sp>
        <p:nvSpPr>
          <p:cNvPr id="2" name="Title 1"/>
          <p:cNvSpPr>
            <a:spLocks noGrp="1"/>
          </p:cNvSpPr>
          <p:nvPr>
            <p:ph type="title"/>
          </p:nvPr>
        </p:nvSpPr>
        <p:spPr>
          <a:xfrm>
            <a:off x="303213" y="215756"/>
            <a:ext cx="8229600" cy="1143000"/>
          </a:xfrm>
        </p:spPr>
        <p:txBody>
          <a:bodyPr/>
          <a:lstStyle/>
          <a:p>
            <a:r>
              <a:rPr lang="en-US" dirty="0" smtClean="0"/>
              <a:t>The S (synthesis) phase</a:t>
            </a:r>
            <a:endParaRPr lang="en-US" dirty="0"/>
          </a:p>
        </p:txBody>
      </p:sp>
      <p:cxnSp>
        <p:nvCxnSpPr>
          <p:cNvPr id="4" name="Straight Arrow Connector 3"/>
          <p:cNvCxnSpPr/>
          <p:nvPr/>
        </p:nvCxnSpPr>
        <p:spPr>
          <a:xfrm>
            <a:off x="6749771" y="1858778"/>
            <a:ext cx="0" cy="59944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574425" y="1472296"/>
            <a:ext cx="2175345" cy="523220"/>
          </a:xfrm>
          <a:prstGeom prst="rect">
            <a:avLst/>
          </a:prstGeom>
          <a:noFill/>
        </p:spPr>
        <p:txBody>
          <a:bodyPr wrap="none" rtlCol="0">
            <a:spAutoFit/>
          </a:bodyPr>
          <a:lstStyle/>
          <a:p>
            <a:r>
              <a:rPr lang="en-US" sz="2800" dirty="0" smtClean="0">
                <a:latin typeface="+mn-lt"/>
              </a:rPr>
              <a:t>Starting point</a:t>
            </a:r>
            <a:endParaRPr lang="en-US" sz="2800" dirty="0">
              <a:latin typeface="+mn-lt"/>
            </a:endParaRPr>
          </a:p>
        </p:txBody>
      </p:sp>
      <p:sp>
        <p:nvSpPr>
          <p:cNvPr id="10" name="TextBox 9"/>
          <p:cNvSpPr txBox="1"/>
          <p:nvPr/>
        </p:nvSpPr>
        <p:spPr>
          <a:xfrm>
            <a:off x="303213" y="1818446"/>
            <a:ext cx="4204855" cy="461665"/>
          </a:xfrm>
          <a:prstGeom prst="rect">
            <a:avLst/>
          </a:prstGeom>
          <a:noFill/>
        </p:spPr>
        <p:txBody>
          <a:bodyPr wrap="square" rtlCol="0">
            <a:spAutoFit/>
          </a:bodyPr>
          <a:lstStyle/>
          <a:p>
            <a:r>
              <a:rPr lang="en-US" sz="2400" b="1" dirty="0" smtClean="0">
                <a:solidFill>
                  <a:srgbClr val="3366FF"/>
                </a:solidFill>
                <a:latin typeface="+mn-lt"/>
              </a:rPr>
              <a:t>S: Duplicate chromosomes</a:t>
            </a:r>
          </a:p>
        </p:txBody>
      </p:sp>
      <p:sp>
        <p:nvSpPr>
          <p:cNvPr id="5" name="TextBox 4"/>
          <p:cNvSpPr txBox="1"/>
          <p:nvPr/>
        </p:nvSpPr>
        <p:spPr>
          <a:xfrm>
            <a:off x="375711" y="2710998"/>
            <a:ext cx="3495636" cy="1865126"/>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sz="2400" dirty="0" smtClean="0">
                <a:latin typeface="+mn-lt"/>
              </a:rPr>
              <a:t>Each of the 23 pairs of chromosomes</a:t>
            </a:r>
          </a:p>
          <a:p>
            <a:pPr marL="342900" indent="-342900">
              <a:lnSpc>
                <a:spcPct val="120000"/>
              </a:lnSpc>
              <a:buFont typeface="Arial" panose="020B0604020202020204" pitchFamily="34" charset="0"/>
              <a:buChar char="•"/>
            </a:pPr>
            <a:endParaRPr lang="en-US" sz="2400" dirty="0" smtClean="0">
              <a:latin typeface="+mn-lt"/>
            </a:endParaRPr>
          </a:p>
          <a:p>
            <a:pPr marL="342900" indent="-342900">
              <a:lnSpc>
                <a:spcPct val="120000"/>
              </a:lnSpc>
              <a:buFont typeface="Arial" panose="020B0604020202020204" pitchFamily="34" charset="0"/>
              <a:buChar char="•"/>
            </a:pPr>
            <a:r>
              <a:rPr lang="en-US" sz="2400" dirty="0" smtClean="0">
                <a:latin typeface="+mn-lt"/>
              </a:rPr>
              <a:t>Duplicates in 6 - 8 hours</a:t>
            </a:r>
          </a:p>
        </p:txBody>
      </p:sp>
      <p:cxnSp>
        <p:nvCxnSpPr>
          <p:cNvPr id="13" name="Straight Connector 12"/>
          <p:cNvCxnSpPr/>
          <p:nvPr/>
        </p:nvCxnSpPr>
        <p:spPr>
          <a:xfrm>
            <a:off x="6624327" y="5283369"/>
            <a:ext cx="250888" cy="50807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06828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964602" y="1679740"/>
            <a:ext cx="4596384" cy="4288536"/>
          </a:xfrm>
          <a:prstGeom prst="rect">
            <a:avLst/>
          </a:prstGeom>
        </p:spPr>
      </p:pic>
      <p:cxnSp>
        <p:nvCxnSpPr>
          <p:cNvPr id="14" name="Straight Arrow Connector 13"/>
          <p:cNvCxnSpPr/>
          <p:nvPr/>
        </p:nvCxnSpPr>
        <p:spPr>
          <a:xfrm>
            <a:off x="6749771" y="1858778"/>
            <a:ext cx="0" cy="59944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574425" y="1472296"/>
            <a:ext cx="2175345" cy="523220"/>
          </a:xfrm>
          <a:prstGeom prst="rect">
            <a:avLst/>
          </a:prstGeom>
          <a:noFill/>
        </p:spPr>
        <p:txBody>
          <a:bodyPr wrap="none" rtlCol="0">
            <a:spAutoFit/>
          </a:bodyPr>
          <a:lstStyle/>
          <a:p>
            <a:r>
              <a:rPr lang="en-US" sz="2800" dirty="0" smtClean="0">
                <a:latin typeface="+mn-lt"/>
              </a:rPr>
              <a:t>Starting point</a:t>
            </a:r>
            <a:endParaRPr lang="en-US" sz="2800" dirty="0">
              <a:latin typeface="+mn-lt"/>
            </a:endParaRPr>
          </a:p>
        </p:txBody>
      </p:sp>
      <p:cxnSp>
        <p:nvCxnSpPr>
          <p:cNvPr id="16" name="Straight Connector 15"/>
          <p:cNvCxnSpPr/>
          <p:nvPr/>
        </p:nvCxnSpPr>
        <p:spPr>
          <a:xfrm>
            <a:off x="6624327" y="5283369"/>
            <a:ext cx="250888" cy="50807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03213" y="137996"/>
            <a:ext cx="8229600" cy="1143000"/>
          </a:xfrm>
        </p:spPr>
        <p:txBody>
          <a:bodyPr/>
          <a:lstStyle/>
          <a:p>
            <a:r>
              <a:rPr lang="en-US" dirty="0" smtClean="0"/>
              <a:t>The G2 (GAP 2) phase</a:t>
            </a:r>
            <a:endParaRPr lang="en-US" dirty="0"/>
          </a:p>
        </p:txBody>
      </p:sp>
      <p:sp>
        <p:nvSpPr>
          <p:cNvPr id="8" name="TextBox 7"/>
          <p:cNvSpPr txBox="1"/>
          <p:nvPr/>
        </p:nvSpPr>
        <p:spPr>
          <a:xfrm>
            <a:off x="7771963" y="2143762"/>
            <a:ext cx="184666" cy="369332"/>
          </a:xfrm>
          <a:prstGeom prst="rect">
            <a:avLst/>
          </a:prstGeom>
          <a:noFill/>
        </p:spPr>
        <p:txBody>
          <a:bodyPr wrap="none" rtlCol="0">
            <a:spAutoFit/>
          </a:bodyPr>
          <a:lstStyle/>
          <a:p>
            <a:endParaRPr lang="en-US" dirty="0"/>
          </a:p>
        </p:txBody>
      </p:sp>
      <p:sp>
        <p:nvSpPr>
          <p:cNvPr id="10" name="TextBox 9"/>
          <p:cNvSpPr txBox="1"/>
          <p:nvPr/>
        </p:nvSpPr>
        <p:spPr>
          <a:xfrm>
            <a:off x="303213" y="1819288"/>
            <a:ext cx="4204855" cy="461665"/>
          </a:xfrm>
          <a:prstGeom prst="rect">
            <a:avLst/>
          </a:prstGeom>
          <a:noFill/>
        </p:spPr>
        <p:txBody>
          <a:bodyPr wrap="square" rtlCol="0">
            <a:spAutoFit/>
          </a:bodyPr>
          <a:lstStyle/>
          <a:p>
            <a:r>
              <a:rPr lang="en-US" sz="2400" b="1" dirty="0" smtClean="0">
                <a:solidFill>
                  <a:schemeClr val="accent6">
                    <a:lumMod val="50000"/>
                  </a:schemeClr>
                </a:solidFill>
                <a:latin typeface="+mn-lt"/>
              </a:rPr>
              <a:t>G2: Prepare for mitosis?</a:t>
            </a:r>
          </a:p>
        </p:txBody>
      </p:sp>
      <p:sp>
        <p:nvSpPr>
          <p:cNvPr id="5" name="TextBox 4"/>
          <p:cNvSpPr txBox="1"/>
          <p:nvPr/>
        </p:nvSpPr>
        <p:spPr>
          <a:xfrm>
            <a:off x="378163" y="2709958"/>
            <a:ext cx="4125695" cy="3194721"/>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sz="2400" dirty="0" smtClean="0">
                <a:latin typeface="+mn-lt"/>
              </a:rPr>
              <a:t>Not known exactly what happens here!</a:t>
            </a:r>
          </a:p>
          <a:p>
            <a:pPr marL="342900" indent="-342900">
              <a:lnSpc>
                <a:spcPct val="120000"/>
              </a:lnSpc>
              <a:buFont typeface="Arial" panose="020B0604020202020204" pitchFamily="34" charset="0"/>
              <a:buChar char="•"/>
            </a:pPr>
            <a:endParaRPr lang="en-US" sz="2400" dirty="0" smtClean="0">
              <a:latin typeface="+mn-lt"/>
            </a:endParaRPr>
          </a:p>
          <a:p>
            <a:pPr marL="342900" indent="-342900">
              <a:lnSpc>
                <a:spcPct val="120000"/>
              </a:lnSpc>
              <a:buFont typeface="Arial" panose="020B0604020202020204" pitchFamily="34" charset="0"/>
              <a:buChar char="•"/>
            </a:pPr>
            <a:r>
              <a:rPr lang="en-US" sz="2400" dirty="0" smtClean="0">
                <a:latin typeface="+mn-lt"/>
              </a:rPr>
              <a:t>Doesn’t happen in all cells</a:t>
            </a:r>
          </a:p>
          <a:p>
            <a:pPr marL="342900" indent="-342900">
              <a:lnSpc>
                <a:spcPct val="120000"/>
              </a:lnSpc>
              <a:buFont typeface="Arial" panose="020B0604020202020204" pitchFamily="34" charset="0"/>
              <a:buChar char="•"/>
            </a:pPr>
            <a:endParaRPr lang="en-US" sz="2400" dirty="0">
              <a:latin typeface="+mn-lt"/>
            </a:endParaRPr>
          </a:p>
          <a:p>
            <a:pPr marL="342900" indent="-342900">
              <a:lnSpc>
                <a:spcPct val="120000"/>
              </a:lnSpc>
              <a:buFont typeface="Arial" panose="020B0604020202020204" pitchFamily="34" charset="0"/>
              <a:buChar char="•"/>
            </a:pPr>
            <a:r>
              <a:rPr lang="en-US" sz="2400" dirty="0" smtClean="0">
                <a:latin typeface="+mn-lt"/>
              </a:rPr>
              <a:t>When it does, it lasts about 4 hours</a:t>
            </a:r>
            <a:endParaRPr lang="en-US" sz="2800" dirty="0">
              <a:latin typeface="+mn-lt"/>
            </a:endParaRPr>
          </a:p>
        </p:txBody>
      </p:sp>
    </p:spTree>
    <p:extLst>
      <p:ext uri="{BB962C8B-B14F-4D97-AF65-F5344CB8AC3E}">
        <p14:creationId xmlns:p14="http://schemas.microsoft.com/office/powerpoint/2010/main" val="2770211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344&quot;/&gt;&lt;/object&gt;&lt;object type=&quot;3&quot; unique_id=&quot;10004&quot;&gt;&lt;property id=&quot;20148&quot; value=&quot;5&quot;/&gt;&lt;property id=&quot;20300&quot; value=&quot;Slide 2 - &amp;quot;Do Now&amp;quot;&quot;/&gt;&lt;property id=&quot;20307&quot; value=&quot;322&quot;/&gt;&lt;/object&gt;&lt;object type=&quot;3&quot; unique_id=&quot;10005&quot;&gt;&lt;property id=&quot;20148&quot; value=&quot;5&quot;/&gt;&lt;property id=&quot;20300&quot; value=&quot;Slide 3 - &amp;quot;Mitosis&amp;quot;&quot;/&gt;&lt;property id=&quot;20307&quot; value=&quot;325&quot;/&gt;&lt;/object&gt;&lt;object type=&quot;3&quot; unique_id=&quot;10006&quot;&gt;&lt;property id=&quot;20148&quot; value=&quot;5&quot;/&gt;&lt;property id=&quot;20300&quot; value=&quot;Slide 4 - &amp;quot;How do cells know when to start or stop mitosis?&amp;quot;&quot;/&gt;&lt;property id=&quot;20307&quot; value=&quot;346&quot;/&gt;&lt;/object&gt;&lt;object type=&quot;3&quot; unique_id=&quot;10007&quot;&gt;&lt;property id=&quot;20148&quot; value=&quot;5&quot;/&gt;&lt;property id=&quot;20300&quot; value=&quot;Slide 5 - &amp;quot;The signals work on a set of molecules in the nucleus called the “cell cycle clock”&amp;quot;&quot;/&gt;&lt;property id=&quot;20307&quot; value=&quot;347&quot;/&gt;&lt;/object&gt;&lt;object type=&quot;3&quot; unique_id=&quot;10008&quot;&gt;&lt;property id=&quot;20148&quot; value=&quot;5&quot;/&gt;&lt;property id=&quot;20300&quot; value=&quot;Slide 6 - &amp;quot;The clock has different phases&amp;quot;&quot;/&gt;&lt;property id=&quot;20307&quot; value=&quot;349&quot;/&gt;&lt;/object&gt;&lt;object type=&quot;3&quot; unique_id=&quot;10009&quot;&gt;&lt;property id=&quot;20148&quot; value=&quot;5&quot;/&gt;&lt;property id=&quot;20300&quot; value=&quot;Slide 7 - &amp;quot;The G1 (GAP 1) phase&amp;quot;&quot;/&gt;&lt;property id=&quot;20307&quot; value=&quot;355&quot;/&gt;&lt;/object&gt;&lt;object type=&quot;3&quot; unique_id=&quot;10010&quot;&gt;&lt;property id=&quot;20148&quot; value=&quot;5&quot;/&gt;&lt;property id=&quot;20300&quot; value=&quot;Slide 8 - &amp;quot;The S (synthesis) phase&amp;quot;&quot;/&gt;&lt;property id=&quot;20307&quot; value=&quot;356&quot;/&gt;&lt;/object&gt;&lt;object type=&quot;3&quot; unique_id=&quot;10011&quot;&gt;&lt;property id=&quot;20148&quot; value=&quot;5&quot;/&gt;&lt;property id=&quot;20300&quot; value=&quot;Slide 9 - &amp;quot;The G2 (GAP 2) phase&amp;quot;&quot;/&gt;&lt;property id=&quot;20307&quot; value=&quot;357&quot;/&gt;&lt;/object&gt;&lt;object type=&quot;3&quot; unique_id=&quot;10012&quot;&gt;&lt;property id=&quot;20148&quot; value=&quot;5&quot;/&gt;&lt;property id=&quot;20300&quot; value=&quot;Slide 10 - &amp;quot;The M (mitosis) phase&amp;quot;&quot;/&gt;&lt;property id=&quot;20307&quot; value=&quot;358&quot;/&gt;&lt;/object&gt;&lt;object type=&quot;3&quot; unique_id=&quot;10013&quot;&gt;&lt;property id=&quot;20148&quot; value=&quot;5&quot;/&gt;&lt;property id=&quot;20300&quot; value=&quot;Slide 11 - &amp;quot;How do cells control progression through the cell cycle?&amp;quot;&quot;/&gt;&lt;property id=&quot;20307&quot; value=&quot;377&quot;/&gt;&lt;/object&gt;&lt;object type=&quot;3&quot; unique_id=&quot;10023&quot;&gt;&lt;property id=&quot;20148&quot; value=&quot;5&quot;/&gt;&lt;property id=&quot;20300&quot; value=&quot;Slide 34 - &amp;quot;Wrap Up: What could go wrong?&amp;quot;&quot;/&gt;&lt;property id=&quot;20307&quot; value=&quot;390&quot;/&gt;&lt;/object&gt;&lt;object type=&quot;3&quot; unique_id=&quot;10024&quot;&gt;&lt;property id=&quot;20148&quot; value=&quot;5&quot;/&gt;&lt;property id=&quot;20300&quot; value=&quot;Slide 35 - &amp;quot;How could bad things happen?&amp;quot;&quot;/&gt;&lt;property id=&quot;20307&quot; value=&quot;352&quot;/&gt;&lt;/object&gt;&lt;object type=&quot;3&quot; unique_id=&quot;10025&quot;&gt;&lt;property id=&quot;20148&quot; value=&quot;5&quot;/&gt;&lt;property id=&quot;20300&quot; value=&quot;Slide 36 - &amp;quot;What can go wrong?&amp;quot;&quot;/&gt;&lt;property id=&quot;20307&quot; value=&quot;389&quot;/&gt;&lt;/object&gt;&lt;object type=&quot;3&quot; unique_id=&quot;10026&quot;&gt;&lt;property id=&quot;20148&quot; value=&quot;5&quot;/&gt;&lt;property id=&quot;20300&quot; value=&quot;Slide 37 - &amp;quot;The drivers and checkpoints are unregulated&amp;quot;&quot;/&gt;&lt;property id=&quot;20307&quot; value=&quot;391&quot;/&gt;&lt;/object&gt;&lt;object type=&quot;3&quot; unique_id=&quot;10027&quot;&gt;&lt;property id=&quot;20148&quot; value=&quot;5&quot;/&gt;&lt;property id=&quot;20300&quot; value=&quot;Slide 38 - &amp;quot;Homework&amp;quot;&quot;/&gt;&lt;property id=&quot;20307&quot; value=&quot;269&quot;/&gt;&lt;/object&gt;&lt;object type=&quot;3&quot; unique_id=&quot;23808&quot;&gt;&lt;property id=&quot;20148&quot; value=&quot;5&quot;/&gt;&lt;property id=&quot;20300&quot; value=&quot;Slide 19 - &amp;quot;There are three checkpoints that cells have to pass&amp;quot;&quot;/&gt;&lt;property id=&quot;20307&quot; value=&quot;393&quot;/&gt;&lt;/object&gt;&lt;object type=&quot;3&quot; unique_id=&quot;24145&quot;&gt;&lt;property id=&quot;20148&quot; value=&quot;5&quot;/&gt;&lt;property id=&quot;20300&quot; value=&quot;Slide 12 - &amp;quot;Each phase of the cell cycle has a driver to move it forward&amp;quot;&quot;/&gt;&lt;property id=&quot;20307&quot; value=&quot;398&quot;/&gt;&lt;/object&gt;&lt;object type=&quot;3&quot; unique_id=&quot;24146&quot;&gt;&lt;property id=&quot;20148&quot; value=&quot;5&quot;/&gt;&lt;property id=&quot;20300&quot; value=&quot;Slide 13 - &amp;quot;Each phase of the cell cycle has a driver to move it forward&amp;quot;&quot;/&gt;&lt;property id=&quot;20307&quot; value=&quot;399&quot;/&gt;&lt;/object&gt;&lt;object type=&quot;3&quot; unique_id=&quot;24147&quot;&gt;&lt;property id=&quot;20148&quot; value=&quot;5&quot;/&gt;&lt;property id=&quot;20300&quot; value=&quot;Slide 14 - &amp;quot;Each phase of the cell cycle has a driver to move it forward&amp;quot;&quot;/&gt;&lt;property id=&quot;20307&quot; value=&quot;400&quot;/&gt;&lt;/object&gt;&lt;object type=&quot;3&quot; unique_id=&quot;24148&quot;&gt;&lt;property id=&quot;20148&quot; value=&quot;5&quot;/&gt;&lt;property id=&quot;20300&quot; value=&quot;Slide 15 - &amp;quot;Each phase of the cell cycle has a driver to move it forward&amp;quot;&quot;/&gt;&lt;property id=&quot;20307&quot; value=&quot;401&quot;/&gt;&lt;/object&gt;&lt;object type=&quot;3&quot; unique_id=&quot;24149&quot;&gt;&lt;property id=&quot;20148&quot; value=&quot;5&quot;/&gt;&lt;property id=&quot;20300&quot; value=&quot;Slide 17 - &amp;quot;Drivers are composed of two proteins&amp;quot;&quot;/&gt;&lt;property id=&quot;20307&quot; value=&quot;396&quot;/&gt;&lt;/object&gt;&lt;object type=&quot;3&quot; unique_id=&quot;24363&quot;&gt;&lt;property id=&quot;20148&quot; value=&quot;5&quot;/&gt;&lt;property id=&quot;20300&quot; value=&quot;Slide 16 - &amp;quot;The amount of each driver changes as the cycle proceeds.&amp;quot;&quot;/&gt;&lt;property id=&quot;20307&quot; value=&quot;402&quot;/&gt;&lt;/object&gt;&lt;object type=&quot;3&quot; unique_id=&quot;24364&quot;&gt;&lt;property id=&quot;20148&quot; value=&quot;5&quot;/&gt;&lt;property id=&quot;20300&quot; value=&quot;Slide 18 - &amp;quot;How do cells control progression through the cell cycle?&amp;quot;&quot;/&gt;&lt;property id=&quot;20307&quot; value=&quot;403&quot;/&gt;&lt;/object&gt;&lt;object type=&quot;3&quot; unique_id=&quot;24365&quot;&gt;&lt;property id=&quot;20148&quot; value=&quot;5&quot;/&gt;&lt;property id=&quot;20300&quot; value=&quot;Slide 20 - &amp;quot;Checkpoints can stop the cycle&amp;quot;&quot;/&gt;&lt;property id=&quot;20307&quot; value=&quot;404&quot;/&gt;&lt;/object&gt;&lt;object type=&quot;3&quot; unique_id=&quot;24589&quot;&gt;&lt;property id=&quot;20148&quot; value=&quot;5&quot;/&gt;&lt;property id=&quot;20300&quot; value=&quot;Slide 21 - &amp;quot;Checkpoints can stop the cycle&amp;quot;&quot;/&gt;&lt;property id=&quot;20307&quot; value=&quot;405&quot;/&gt;&lt;/object&gt;&lt;object type=&quot;3&quot; unique_id=&quot;24590&quot;&gt;&lt;property id=&quot;20148&quot; value=&quot;5&quot;/&gt;&lt;property id=&quot;20300&quot; value=&quot;Slide 22 - &amp;quot;Checkpoints can stop the cycle&amp;quot;&quot;/&gt;&lt;property id=&quot;20307&quot; value=&quot;406&quot;/&gt;&lt;/object&gt;&lt;object type=&quot;3&quot; unique_id=&quot;24591&quot;&gt;&lt;property id=&quot;20148&quot; value=&quot;5&quot;/&gt;&lt;property id=&quot;20300&quot; value=&quot;Slide 23 - &amp;quot;Checkpoints can stop the cycle&amp;quot;&quot;/&gt;&lt;property id=&quot;20307&quot; value=&quot;407&quot;/&gt;&lt;/object&gt;&lt;object type=&quot;3&quot; unique_id=&quot;24912&quot;&gt;&lt;property id=&quot;20148&quot; value=&quot;5&quot;/&gt;&lt;property id=&quot;20300&quot; value=&quot;Slide 24 - &amp;quot;But, how do checkpoints stop the cycle?&amp;quot;&quot;/&gt;&lt;property id=&quot;20307&quot; value=&quot;408&quot;/&gt;&lt;/object&gt;&lt;object type=&quot;3&quot; unique_id=&quot;25163&quot;&gt;&lt;property id=&quot;20148&quot; value=&quot;5&quot;/&gt;&lt;property id=&quot;20300&quot; value=&quot;Slide 32 - &amp;quot;Checkpoint proteins inhibit drivers&amp;quot;&quot;/&gt;&lt;property id=&quot;20307&quot; value=&quot;410&quot;/&gt;&lt;/object&gt;&lt;object type=&quot;3&quot; unique_id=&quot;26111&quot;&gt;&lt;property id=&quot;20148&quot; value=&quot;5&quot;/&gt;&lt;property id=&quot;20300&quot; value=&quot;Slide 26 - &amp;quot;Checkpoint proteins inhibit drivers&amp;quot;&quot;/&gt;&lt;property id=&quot;20307&quot; value=&quot;415&quot;/&gt;&lt;/object&gt;&lt;object type=&quot;3&quot; unique_id=&quot;26112&quot;&gt;&lt;property id=&quot;20148&quot; value=&quot;5&quot;/&gt;&lt;property id=&quot;20300&quot; value=&quot;Slide 27 - &amp;quot;Checkpoint proteins inhibit drivers&amp;quot;&quot;/&gt;&lt;property id=&quot;20307&quot; value=&quot;419&quot;/&gt;&lt;/object&gt;&lt;object type=&quot;3&quot; unique_id=&quot;26113&quot;&gt;&lt;property id=&quot;20148&quot; value=&quot;5&quot;/&gt;&lt;property id=&quot;20300&quot; value=&quot;Slide 28 - &amp;quot;Checkpoint proteins inhibit drivers&amp;quot;&quot;/&gt;&lt;property id=&quot;20307&quot; value=&quot;416&quot;/&gt;&lt;/object&gt;&lt;object type=&quot;3&quot; unique_id=&quot;26114&quot;&gt;&lt;property id=&quot;20148&quot; value=&quot;5&quot;/&gt;&lt;property id=&quot;20300&quot; value=&quot;Slide 29 - &amp;quot;Checkpoint proteins inhibit drivers&amp;quot;&quot;/&gt;&lt;property id=&quot;20307&quot; value=&quot;417&quot;/&gt;&lt;/object&gt;&lt;object type=&quot;3&quot; unique_id=&quot;26115&quot;&gt;&lt;property id=&quot;20148&quot; value=&quot;5&quot;/&gt;&lt;property id=&quot;20300&quot; value=&quot;Slide 30 - &amp;quot;Checkpoint proteins inhibit drivers&amp;quot;&quot;/&gt;&lt;property id=&quot;20307&quot; value=&quot;420&quot;/&gt;&lt;/object&gt;&lt;object type=&quot;3&quot; unique_id=&quot;26116&quot;&gt;&lt;property id=&quot;20148&quot; value=&quot;5&quot;/&gt;&lt;property id=&quot;20300&quot; value=&quot;Slide 31 - &amp;quot;Checkpoint proteins inhibit drivers&amp;quot;&quot;/&gt;&lt;property id=&quot;20307&quot; value=&quot;418&quot;/&gt;&lt;/object&gt;&lt;object type=&quot;3&quot; unique_id=&quot;26359&quot;&gt;&lt;property id=&quot;20148&quot; value=&quot;5&quot;/&gt;&lt;property id=&quot;20300&quot; value=&quot;Slide 25 - &amp;quot;Checkpoint proteins inhibit drivers&amp;quot;&quot;/&gt;&lt;property id=&quot;20307&quot; value=&quot;421&quot;/&gt;&lt;/object&gt;&lt;object type=&quot;3&quot; unique_id=&quot;26360&quot;&gt;&lt;property id=&quot;20148&quot; value=&quot;5&quot;/&gt;&lt;property id=&quot;20300&quot; value=&quot;Slide 33 - &amp;quot;Activity: Cell Cycle Progression&amp;quot;&quot;/&gt;&lt;property id=&quot;20307&quot; value=&quot;422&quot;/&gt;&lt;/object&gt;&lt;/object&gt;&lt;object type=&quot;8&quot; unique_id=&quot;10054&quot;&gt;&lt;/object&gt;&lt;/object&gt;&lt;/database&gt;"/>
  <p:tag name="SECTOMILLISECCONVERTED" val="1"/>
</p:tagLst>
</file>

<file path=ppt/theme/theme1.xml><?xml version="1.0" encoding="utf-8"?>
<a:theme xmlns:a="http://schemas.openxmlformats.org/drawingml/2006/main" name="MD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MD template.thmx</Template>
  <TotalTime>33154</TotalTime>
  <Words>1168</Words>
  <Application>Microsoft Macintosh PowerPoint</Application>
  <PresentationFormat>On-screen Show (4:3)</PresentationFormat>
  <Paragraphs>253</Paragraphs>
  <Slides>39</Slides>
  <Notes>8</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MD template</vt:lpstr>
      <vt:lpstr>PowerPoint Presentation</vt:lpstr>
      <vt:lpstr>Do Now</vt:lpstr>
      <vt:lpstr>Mitosis</vt:lpstr>
      <vt:lpstr>How do cells know when to start or stop mitosis?</vt:lpstr>
      <vt:lpstr>The signals work on a set of molecules in the nucleus called the “cell cycle clock”</vt:lpstr>
      <vt:lpstr>The clock has different phases</vt:lpstr>
      <vt:lpstr>The G1 (GAP 1) phase</vt:lpstr>
      <vt:lpstr>The S (synthesis) phase</vt:lpstr>
      <vt:lpstr>The G2 (GAP 2) phase</vt:lpstr>
      <vt:lpstr>The M (mitosis) phase</vt:lpstr>
      <vt:lpstr>How do cells control progression through the cell cycle?</vt:lpstr>
      <vt:lpstr>Each phase of the cell cycle has a driver to move it forward</vt:lpstr>
      <vt:lpstr>Each phase of the cell cycle has a driver to move it forward</vt:lpstr>
      <vt:lpstr>Each phase of the cell cycle has a driver to move it forward</vt:lpstr>
      <vt:lpstr>Each phase of the cell cycle has a driver to move it forward</vt:lpstr>
      <vt:lpstr>The amount of each driver changes as the cycle proceeds.</vt:lpstr>
      <vt:lpstr>Drivers are composed of two proteins</vt:lpstr>
      <vt:lpstr>How do cells control progression through the cell cycle?</vt:lpstr>
      <vt:lpstr>There are three cell cycle checkpoints</vt:lpstr>
      <vt:lpstr>Checkpoints regulate the cycle</vt:lpstr>
      <vt:lpstr>Checkpoints regulate the cell cycle</vt:lpstr>
      <vt:lpstr>Checkpoints regulate the cell cycle</vt:lpstr>
      <vt:lpstr>How checkpoints can also stop the cycle</vt:lpstr>
      <vt:lpstr>How do checkpoints stop the cycle?</vt:lpstr>
      <vt:lpstr>Checkpoint proteins inhibit drivers</vt:lpstr>
      <vt:lpstr>Checkpoint proteins inhibit drivers</vt:lpstr>
      <vt:lpstr>Checkpoint proteins inhibit drivers</vt:lpstr>
      <vt:lpstr>Checkpoint proteins inhibit drivers</vt:lpstr>
      <vt:lpstr>Checkpoint proteins inhibit drivers</vt:lpstr>
      <vt:lpstr>Checkpoint proteins inhibit drivers</vt:lpstr>
      <vt:lpstr>Checkpoint proteins inhibit drivers</vt:lpstr>
      <vt:lpstr>Checkpoint proteins inhibit drivers</vt:lpstr>
      <vt:lpstr>Activity: Cell Cycle Progression</vt:lpstr>
      <vt:lpstr>Wrap Up: What could go wrong?</vt:lpstr>
      <vt:lpstr>How could hyperproliferation occur?</vt:lpstr>
      <vt:lpstr>How else can hyperproliferation occur without signals?</vt:lpstr>
      <vt:lpstr>Unregulated drivers and checkpoints lose cell cycle control!</vt:lpstr>
      <vt:lpstr>Drivers and checkpoints</vt:lpstr>
      <vt:lpstr>Homework</vt:lpstr>
    </vt:vector>
  </TitlesOfParts>
  <Company>tufts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berri jacque</dc:creator>
  <cp:lastModifiedBy>Jane Newbold</cp:lastModifiedBy>
  <cp:revision>420</cp:revision>
  <cp:lastPrinted>2010-11-09T17:54:24Z</cp:lastPrinted>
  <dcterms:created xsi:type="dcterms:W3CDTF">2014-04-25T14:32:53Z</dcterms:created>
  <dcterms:modified xsi:type="dcterms:W3CDTF">2016-04-29T20:07:17Z</dcterms:modified>
</cp:coreProperties>
</file>